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709" r:id="rId3"/>
    <p:sldId id="706" r:id="rId4"/>
    <p:sldId id="704" r:id="rId5"/>
    <p:sldId id="707" r:id="rId6"/>
    <p:sldId id="257" r:id="rId7"/>
    <p:sldId id="258" r:id="rId8"/>
    <p:sldId id="259" r:id="rId9"/>
    <p:sldId id="260" r:id="rId10"/>
    <p:sldId id="262" r:id="rId11"/>
    <p:sldId id="263" r:id="rId12"/>
    <p:sldId id="264" r:id="rId13"/>
    <p:sldId id="265" r:id="rId14"/>
    <p:sldId id="708" r:id="rId15"/>
    <p:sldId id="266" r:id="rId16"/>
    <p:sldId id="267" r:id="rId17"/>
    <p:sldId id="268" r:id="rId18"/>
    <p:sldId id="270" r:id="rId19"/>
    <p:sldId id="271" r:id="rId20"/>
    <p:sldId id="273" r:id="rId21"/>
    <p:sldId id="275" r:id="rId22"/>
    <p:sldId id="276" r:id="rId23"/>
    <p:sldId id="277" r:id="rId24"/>
    <p:sldId id="278" r:id="rId25"/>
    <p:sldId id="279" r:id="rId26"/>
    <p:sldId id="280" r:id="rId27"/>
  </p:sldIdLst>
  <p:sldSz cx="12192000" cy="6858000"/>
  <p:notesSz cx="6858000" cy="9144000"/>
  <p:embeddedFontLst>
    <p:embeddedFont>
      <p:font typeface="Arial Unicode MS" panose="020B0604020202020204" pitchFamily="34" charset="-128"/>
      <p:regular r:id="rId29"/>
    </p:embeddedFont>
    <p:embeddedFont>
      <p:font typeface="Malgun Gothic" panose="020B0503020000020004" pitchFamily="34" charset="-127"/>
      <p:regular r:id="rId30"/>
      <p:bold r:id="rId31"/>
    </p:embeddedFont>
    <p:embeddedFont>
      <p:font typeface="Cambria Math" panose="02040503050406030204" pitchFamily="18" charset="0"/>
      <p:regular r:id="rId32"/>
    </p:embeddedFont>
    <p:embeddedFont>
      <p:font typeface="Noto Sans" panose="020B0502040504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p15:clr>
            <a:srgbClr val="A4A3A4"/>
          </p15:clr>
        </p15:guide>
        <p15:guide id="2" orient="horz" pos="1071">
          <p15:clr>
            <a:srgbClr val="A4A3A4"/>
          </p15:clr>
        </p15:guide>
        <p15:guide id="3" pos="3840">
          <p15:clr>
            <a:srgbClr val="A4A3A4"/>
          </p15:clr>
        </p15:guide>
        <p15:guide id="4" pos="517">
          <p15:clr>
            <a:srgbClr val="A4A3A4"/>
          </p15:clr>
        </p15:guide>
        <p15:guide id="5" pos="350">
          <p15:clr>
            <a:srgbClr val="A4A3A4"/>
          </p15:clr>
        </p15:guide>
        <p15:guide id="6" orient="horz" pos="1207">
          <p15:clr>
            <a:srgbClr val="A4A3A4"/>
          </p15:clr>
        </p15:guide>
        <p15:guide id="7" pos="7247">
          <p15:clr>
            <a:srgbClr val="A4A3A4"/>
          </p15:clr>
        </p15:guide>
        <p15:guide id="8" orient="horz" pos="2160">
          <p15:clr>
            <a:srgbClr val="A4A3A4"/>
          </p15:clr>
        </p15:guide>
        <p15:guide id="9" orient="horz" pos="1117">
          <p15:clr>
            <a:srgbClr val="A4A3A4"/>
          </p15:clr>
        </p15:guide>
        <p15:guide id="10" pos="433">
          <p15:clr>
            <a:srgbClr val="A4A3A4"/>
          </p15:clr>
        </p15:guide>
        <p15:guide id="11" pos="7330">
          <p15:clr>
            <a:srgbClr val="A4A3A4"/>
          </p15:clr>
        </p15:guide>
        <p15:guide id="12" orient="horz" pos="867">
          <p15:clr>
            <a:srgbClr val="A4A3A4"/>
          </p15:clr>
        </p15:guide>
        <p15:guide id="13" orient="horz" pos="1298">
          <p15:clr>
            <a:srgbClr val="A4A3A4"/>
          </p15:clr>
        </p15:guide>
        <p15:guide id="14" pos="657">
          <p15:clr>
            <a:srgbClr val="A4A3A4"/>
          </p15:clr>
        </p15:guide>
        <p15:guide id="15" orient="horz" pos="3997">
          <p15:clr>
            <a:srgbClr val="A4A3A4"/>
          </p15:clr>
        </p15:guide>
        <p15:guide id="16" orient="horz" pos="1003">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p4EBolbIbjMCdM20xPyrcA3lo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344061-4F5B-4412-B8FF-835BBC82F135}">
  <a:tblStyle styleId="{FA344061-4F5B-4412-B8FF-835BBC82F13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8"/>
      </p:cViewPr>
      <p:guideLst>
        <p:guide orient="horz" pos="777"/>
        <p:guide orient="horz" pos="1071"/>
        <p:guide pos="3840"/>
        <p:guide pos="517"/>
        <p:guide pos="350"/>
        <p:guide orient="horz" pos="1207"/>
        <p:guide pos="7247"/>
        <p:guide orient="horz" pos="2160"/>
        <p:guide orient="horz" pos="1117"/>
        <p:guide pos="433"/>
        <p:guide pos="7330"/>
        <p:guide orient="horz" pos="867"/>
        <p:guide orient="horz" pos="1298"/>
        <p:guide pos="657"/>
        <p:guide orient="horz" pos="3997"/>
        <p:guide orient="horz" pos="10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328" name="Google Shape;328;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15</a:t>
            </a:fld>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362" name="Google Shape;362;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16</a:t>
            </a:fld>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383" name="Google Shape;383;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17</a:t>
            </a:fld>
            <a:endParaRPr>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419" name="Google Shape;419;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18</a:t>
            </a:fld>
            <a:endParaRPr>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453" name="Google Shape;453;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19</a:t>
            </a:fld>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493" name="Google Shape;493;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20</a:t>
            </a:fld>
            <a:endParaRPr>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30" name="Google Shape;530;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21</a:t>
            </a:fld>
            <a:endParaRPr>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77" name="Google Shape;577;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22</a:t>
            </a:fld>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591" name="Google Shape;591;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23</a:t>
            </a:fld>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br>
              <a:rPr lang="en-US" sz="1200" b="1">
                <a:latin typeface="Times New Roman"/>
                <a:ea typeface="Times New Roman"/>
                <a:cs typeface="Times New Roman"/>
                <a:sym typeface="Times New Roman"/>
              </a:rPr>
            </a:br>
            <a:r>
              <a:rPr lang="en-US" sz="1200" b="1">
                <a:latin typeface="Times New Roman"/>
                <a:ea typeface="Times New Roman"/>
                <a:cs typeface="Times New Roman"/>
                <a:sym typeface="Times New Roman"/>
              </a:rPr>
              <a:t>DE QUÉ SE TRATA ESTA PRÁCTICA</a:t>
            </a:r>
            <a:endParaRPr/>
          </a:p>
          <a:p>
            <a:pPr marL="0" lvl="0" indent="0" algn="l" rtl="0">
              <a:lnSpc>
                <a:spcPct val="100000"/>
              </a:lnSpc>
              <a:spcBef>
                <a:spcPts val="0"/>
              </a:spcBef>
              <a:spcAft>
                <a:spcPts val="0"/>
              </a:spcAft>
              <a:buSzPts val="1400"/>
              <a:buNone/>
            </a:pPr>
            <a:r>
              <a:rPr lang="en-US" sz="1200">
                <a:solidFill>
                  <a:schemeClr val="dk1"/>
                </a:solidFill>
                <a:latin typeface="Malgun Gothic"/>
                <a:ea typeface="Malgun Gothic"/>
                <a:cs typeface="Malgun Gothic"/>
                <a:sym typeface="Malgun Gothic"/>
              </a:rPr>
              <a:t>En esta práctica, aplicaremos cómo implementar clasificación y regresión con algoritmo de árbol.</a:t>
            </a:r>
            <a:endParaRPr/>
          </a:p>
          <a:p>
            <a:pPr marL="0" lvl="0" indent="0" algn="l" rtl="0">
              <a:lnSpc>
                <a:spcPct val="100000"/>
              </a:lnSpc>
              <a:spcBef>
                <a:spcPts val="0"/>
              </a:spcBef>
              <a:spcAft>
                <a:spcPts val="0"/>
              </a:spcAft>
              <a:buSzPts val="1400"/>
              <a:buNone/>
            </a:pPr>
            <a:endParaRPr sz="120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000"/>
              <a:buFont typeface="Times New Roman"/>
              <a:buNone/>
            </a:pPr>
            <a:r>
              <a:rPr lang="en-US" sz="1000" b="1">
                <a:solidFill>
                  <a:srgbClr val="000000"/>
                </a:solidFill>
                <a:latin typeface="Times New Roman"/>
                <a:ea typeface="Times New Roman"/>
                <a:cs typeface="Times New Roman"/>
                <a:sym typeface="Times New Roman"/>
              </a:rPr>
              <a:t>INSTRUCCIONES DE PRÁCTICA</a:t>
            </a:r>
            <a:endParaRPr sz="1000">
              <a:solidFill>
                <a:schemeClr val="dk1"/>
              </a:solidFill>
              <a:latin typeface="Malgun Gothic"/>
              <a:ea typeface="Malgun Gothic"/>
              <a:cs typeface="Malgun Gothic"/>
              <a:sym typeface="Malgun Gothic"/>
            </a:endParaRPr>
          </a:p>
          <a:p>
            <a:pPr marL="342900" lvl="0" indent="-342900" algn="l" rtl="0">
              <a:lnSpc>
                <a:spcPct val="100000"/>
              </a:lnSpc>
              <a:spcBef>
                <a:spcPts val="0"/>
              </a:spcBef>
              <a:spcAft>
                <a:spcPts val="0"/>
              </a:spcAft>
              <a:buClr>
                <a:srgbClr val="000000"/>
              </a:buClr>
              <a:buSzPts val="1200"/>
              <a:buFont typeface="Malgun Gothic"/>
              <a:buAutoNum type="arabicPeriod"/>
            </a:pPr>
            <a:r>
              <a:rPr lang="en-US" sz="1200">
                <a:solidFill>
                  <a:srgbClr val="000000"/>
                </a:solidFill>
                <a:latin typeface="Times New Roman"/>
                <a:ea typeface="Times New Roman"/>
                <a:cs typeface="Times New Roman"/>
                <a:sym typeface="Times New Roman"/>
              </a:rPr>
              <a:t>Inicie Jupyter Notebook.</a:t>
            </a:r>
            <a:endParaRPr/>
          </a:p>
          <a:p>
            <a:pPr marL="342900" marR="0" lvl="0" indent="-342900" algn="l" rtl="0">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En Jupyter Notebook, haga clic en el</a:t>
            </a:r>
            <a:r>
              <a:rPr lang="en-US" sz="1200" b="1">
                <a:solidFill>
                  <a:schemeClr val="dk1"/>
                </a:solidFill>
                <a:latin typeface="Malgun Gothic"/>
                <a:ea typeface="Malgun Gothic"/>
                <a:cs typeface="Malgun Gothic"/>
                <a:sym typeface="Malgun Gothic"/>
              </a:rPr>
              <a:t>ex_0308.ipynb</a:t>
            </a:r>
            <a:r>
              <a:rPr lang="en-US" sz="1200">
                <a:solidFill>
                  <a:schemeClr val="dk1"/>
                </a:solidFill>
                <a:latin typeface="Malgun Gothic"/>
                <a:ea typeface="Malgun Gothic"/>
                <a:cs typeface="Malgun Gothic"/>
                <a:sym typeface="Malgun Gothic"/>
              </a:rPr>
              <a:t>archivos en el</a:t>
            </a:r>
            <a:r>
              <a:rPr lang="en-US" sz="1200" b="1">
                <a:solidFill>
                  <a:schemeClr val="dk1"/>
                </a:solidFill>
                <a:latin typeface="Malgun Gothic"/>
                <a:ea typeface="Malgun Gothic"/>
                <a:cs typeface="Malgun Gothic"/>
                <a:sym typeface="Malgun Gothic"/>
              </a:rPr>
              <a:t>Ejercicio de codificación</a:t>
            </a:r>
            <a:r>
              <a:rPr lang="en-US" sz="1200">
                <a:solidFill>
                  <a:schemeClr val="dk1"/>
                </a:solidFill>
                <a:latin typeface="Malgun Gothic"/>
                <a:ea typeface="Malgun Gothic"/>
                <a:cs typeface="Malgun Gothic"/>
                <a:sym typeface="Malgun Gothic"/>
              </a:rPr>
              <a:t>carpeta.</a:t>
            </a:r>
            <a:endParaRPr sz="1200">
              <a:solidFill>
                <a:srgbClr val="FF0000"/>
              </a:solidFill>
              <a:latin typeface="Malgun Gothic"/>
              <a:ea typeface="Malgun Gothic"/>
              <a:cs typeface="Malgun Gothic"/>
              <a:sym typeface="Malgun Gothic"/>
            </a:endParaRPr>
          </a:p>
          <a:p>
            <a:pPr marL="342900" lvl="0" indent="-342900" algn="l" rtl="0">
              <a:lnSpc>
                <a:spcPct val="100000"/>
              </a:lnSpc>
              <a:spcBef>
                <a:spcPts val="800"/>
              </a:spcBef>
              <a:spcAft>
                <a:spcPts val="0"/>
              </a:spcAft>
              <a:buClr>
                <a:srgbClr val="FF0000"/>
              </a:buClr>
              <a:buSzPts val="1200"/>
              <a:buFont typeface="Malgun Gothic"/>
              <a:buAutoNum type="arabicPeriod"/>
            </a:pPr>
            <a:r>
              <a:rPr lang="en-US" sz="1200">
                <a:solidFill>
                  <a:srgbClr val="FF0000"/>
                </a:solidFill>
                <a:latin typeface="Malgun Gothic"/>
                <a:ea typeface="Malgun Gothic"/>
                <a:cs typeface="Malgun Gothic"/>
                <a:sym typeface="Malgun Gothic"/>
              </a:rPr>
              <a:t>Revise los ejemplos sobre los temas a continuación:</a:t>
            </a:r>
            <a:br>
              <a:rPr lang="en-US" sz="1000" i="0">
                <a:solidFill>
                  <a:srgbClr val="FF0000"/>
                </a:solidFill>
                <a:latin typeface="Malgun Gothic"/>
                <a:ea typeface="Malgun Gothic"/>
                <a:cs typeface="Malgun Gothic"/>
                <a:sym typeface="Malgun Gothic"/>
              </a:rPr>
            </a:br>
            <a:br>
              <a:rPr lang="en-US" sz="1000" i="0">
                <a:solidFill>
                  <a:srgbClr val="FF0000"/>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A. Clasificación con árbol</a:t>
            </a:r>
            <a:br>
              <a:rPr lang="en-US" sz="1200" i="1">
                <a:solidFill>
                  <a:schemeClr val="dk1"/>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i. leer datos</a:t>
            </a:r>
            <a:br>
              <a:rPr lang="en-US" sz="1200" i="1">
                <a:solidFill>
                  <a:schemeClr val="dk1"/>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ii. Optimización de hiperparámetros de árbol</a:t>
            </a:r>
            <a:br>
              <a:rPr lang="en-US" sz="1200" i="1">
                <a:solidFill>
                  <a:schemeClr val="dk1"/>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B. Regresión con árbol</a:t>
            </a:r>
            <a:br>
              <a:rPr lang="en-US" sz="1200" i="1">
                <a:solidFill>
                  <a:schemeClr val="dk1"/>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i. leer datos</a:t>
            </a:r>
            <a:br>
              <a:rPr lang="en-US" sz="1200" i="1">
                <a:solidFill>
                  <a:schemeClr val="dk1"/>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ii. Convierta los datos en un DataFrame y explore</a:t>
            </a:r>
            <a:br>
              <a:rPr lang="en-US" sz="1200" i="1">
                <a:solidFill>
                  <a:schemeClr val="dk1"/>
                </a:solidFill>
                <a:latin typeface="Malgun Gothic"/>
                <a:ea typeface="Malgun Gothic"/>
                <a:cs typeface="Malgun Gothic"/>
                <a:sym typeface="Malgun Gothic"/>
              </a:rPr>
            </a:br>
            <a:r>
              <a:rPr lang="en-US" sz="1200" i="1">
                <a:solidFill>
                  <a:schemeClr val="dk1"/>
                </a:solidFill>
                <a:latin typeface="Malgun Gothic"/>
                <a:ea typeface="Malgun Gothic"/>
                <a:cs typeface="Malgun Gothic"/>
                <a:sym typeface="Malgun Gothic"/>
              </a:rPr>
              <a:t>iii. Optimización de hiperparámetros de árbol</a:t>
            </a:r>
            <a:endParaRPr/>
          </a:p>
          <a:p>
            <a:pPr marL="342900" lvl="0" indent="-266700" algn="l" rtl="0">
              <a:lnSpc>
                <a:spcPct val="100000"/>
              </a:lnSpc>
              <a:spcBef>
                <a:spcPts val="800"/>
              </a:spcBef>
              <a:spcAft>
                <a:spcPts val="0"/>
              </a:spcAft>
              <a:buClr>
                <a:schemeClr val="dk1"/>
              </a:buClr>
              <a:buSzPts val="1200"/>
              <a:buFont typeface="Malgun Gothic"/>
              <a:buNone/>
            </a:pPr>
            <a:endParaRPr sz="1200" i="1">
              <a:solidFill>
                <a:schemeClr val="dk1"/>
              </a:solidFill>
              <a:latin typeface="Malgun Gothic"/>
              <a:ea typeface="Malgun Gothic"/>
              <a:cs typeface="Malgun Gothic"/>
              <a:sym typeface="Malgun Gothic"/>
            </a:endParaRPr>
          </a:p>
          <a:p>
            <a:pPr marL="342900" lvl="0" indent="-342900" algn="l" rtl="0">
              <a:lnSpc>
                <a:spcPct val="100000"/>
              </a:lnSpc>
              <a:spcBef>
                <a:spcPts val="800"/>
              </a:spcBef>
              <a:spcAft>
                <a:spcPts val="0"/>
              </a:spcAft>
              <a:buClr>
                <a:schemeClr val="dk1"/>
              </a:buClr>
              <a:buSzPts val="1200"/>
              <a:buFont typeface="Malgun Gothic"/>
              <a:buAutoNum type="arabicPeriod"/>
            </a:pPr>
            <a:r>
              <a:rPr lang="en-US" sz="1200">
                <a:solidFill>
                  <a:schemeClr val="dk1"/>
                </a:solidFill>
                <a:latin typeface="Malgun Gothic"/>
                <a:ea typeface="Malgun Gothic"/>
                <a:cs typeface="Malgun Gothic"/>
                <a:sym typeface="Malgun Gothic"/>
              </a:rPr>
              <a:t>(Opcional) Use la celda en blanco en la parte inferior para practicar sus propias necesidades personales.</a:t>
            </a:r>
            <a:endParaRPr sz="1000">
              <a:solidFill>
                <a:schemeClr val="dk1"/>
              </a:solidFill>
              <a:latin typeface="Malgun Gothic"/>
              <a:ea typeface="Malgun Gothic"/>
              <a:cs typeface="Malgun Gothic"/>
              <a:sym typeface="Malgun Gothic"/>
            </a:endParaRPr>
          </a:p>
        </p:txBody>
      </p:sp>
      <p:sp>
        <p:nvSpPr>
          <p:cNvPr id="603" name="Google Shape;603;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24</a:t>
            </a:fld>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7" name="Google Shape;617;p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p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3" name="Google Shape;623;p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1:notes"/>
          <p:cNvSpPr>
            <a:spLocks noGrp="1" noRot="1" noChangeAspect="1"/>
          </p:cNvSpPr>
          <p:nvPr>
            <p:ph type="sldImg" idx="2"/>
          </p:nvPr>
        </p:nvSpPr>
        <p:spPr>
          <a:xfrm>
            <a:off x="-571500" y="763588"/>
            <a:ext cx="8189913" cy="46085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101:notes"/>
          <p:cNvSpPr txBox="1">
            <a:spLocks noGrp="1"/>
          </p:cNvSpPr>
          <p:nvPr>
            <p:ph type="body" idx="1"/>
          </p:nvPr>
        </p:nvSpPr>
        <p:spPr>
          <a:xfrm>
            <a:off x="679768" y="5542373"/>
            <a:ext cx="5438140" cy="36397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7</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Ahora, estudiemos los algoritmos de aprendizaje automático que son aplicables cuando la variable de respuesta</a:t>
            </a:r>
            <a:r>
              <a:rPr lang="en-US" i="0">
                <a:latin typeface="Cambria Math"/>
                <a:ea typeface="Cambria Math"/>
                <a:cs typeface="Cambria Math"/>
                <a:sym typeface="Cambria Math"/>
              </a:rPr>
              <a:t>𝑌</a:t>
            </a:r>
            <a:r>
              <a:rPr lang="en-US"/>
              <a:t>es categórico.</a:t>
            </a:r>
            <a:endParaRPr/>
          </a:p>
          <a:p>
            <a:pPr marL="0" marR="0" lvl="0" indent="0" algn="l" rtl="0">
              <a:lnSpc>
                <a:spcPct val="100000"/>
              </a:lnSpc>
              <a:spcBef>
                <a:spcPts val="0"/>
              </a:spcBef>
              <a:spcAft>
                <a:spcPts val="0"/>
              </a:spcAft>
              <a:buClr>
                <a:schemeClr val="dk1"/>
              </a:buClr>
              <a:buSzPts val="1200"/>
              <a:buFont typeface="Malgun Gothic"/>
              <a:buNone/>
            </a:pPr>
            <a:r>
              <a:rPr lang="en-US"/>
              <a:t>El primero de tales algoritmos es la llamada "regresión logística".</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151" name="Google Shape;151;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9</a:t>
            </a:fld>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225" name="Google Shape;225;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10</a:t>
            </a:fld>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249" name="Google Shape;249;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11</a:t>
            </a:fld>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282" name="Google Shape;282;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12</a:t>
            </a:fld>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Aquí se explica la regresión de Lasso.</a:t>
            </a:r>
            <a:endParaRPr/>
          </a:p>
          <a:p>
            <a:pPr marL="0" marR="0" lvl="0" indent="0" algn="l" rtl="0">
              <a:lnSpc>
                <a:spcPct val="100000"/>
              </a:lnSpc>
              <a:spcBef>
                <a:spcPts val="0"/>
              </a:spcBef>
              <a:spcAft>
                <a:spcPts val="0"/>
              </a:spcAft>
              <a:buClr>
                <a:schemeClr val="dk1"/>
              </a:buClr>
              <a:buSzPts val="1200"/>
              <a:buFont typeface="Malgun Gothic"/>
              <a:buNone/>
            </a:pPr>
            <a:r>
              <a:rPr lang="en-US"/>
              <a:t>La regresión de Lasso es útil cuando hay una cantidad excesiva de error de varianza.</a:t>
            </a:r>
            <a:endParaRPr/>
          </a:p>
          <a:p>
            <a:pPr marL="0" marR="0" lvl="0" indent="0" algn="l" rtl="0">
              <a:lnSpc>
                <a:spcPct val="100000"/>
              </a:lnSpc>
              <a:spcBef>
                <a:spcPts val="0"/>
              </a:spcBef>
              <a:spcAft>
                <a:spcPts val="0"/>
              </a:spcAft>
              <a:buClr>
                <a:srgbClr val="00B050"/>
              </a:buClr>
              <a:buSzPts val="1200"/>
              <a:buFont typeface="Cambria Math"/>
              <a:buNone/>
            </a:pPr>
            <a:r>
              <a:rPr lang="en-US" sz="1200" b="0" i="0">
                <a:solidFill>
                  <a:srgbClr val="00B050"/>
                </a:solidFill>
                <a:latin typeface="Cambria Math"/>
                <a:ea typeface="Cambria Math"/>
                <a:cs typeface="Cambria Math"/>
                <a:sym typeface="Cambria Math"/>
              </a:rPr>
              <a:t>𝜆</a:t>
            </a:r>
            <a:r>
              <a:rPr lang="en-US"/>
              <a:t>puede interpretarse como la fuerza de la regularización (o restricción sobre los coeficientes).</a:t>
            </a:r>
            <a:endParaRPr/>
          </a:p>
          <a:p>
            <a:pPr marL="0" marR="0" lvl="0" indent="0" algn="l" rtl="0">
              <a:lnSpc>
                <a:spcPct val="100000"/>
              </a:lnSpc>
              <a:spcBef>
                <a:spcPts val="0"/>
              </a:spcBef>
              <a:spcAft>
                <a:spcPts val="0"/>
              </a:spcAft>
              <a:buClr>
                <a:schemeClr val="dk1"/>
              </a:buClr>
              <a:buSzPts val="1200"/>
              <a:buFont typeface="Malgun Gothic"/>
              <a:buNone/>
            </a:pPr>
            <a:r>
              <a:rPr lang="en-US"/>
              <a:t>Una diferencia importante de Ridge es que en Lasso</a:t>
            </a:r>
            <a:r>
              <a:rPr lang="en-US" sz="1200">
                <a:latin typeface="Times New Roman"/>
                <a:ea typeface="Times New Roman"/>
                <a:cs typeface="Times New Roman"/>
                <a:sym typeface="Times New Roman"/>
              </a:rPr>
              <a:t>los coeficientes</a:t>
            </a:r>
            <a:r>
              <a:rPr lang="en-US" sz="1200" i="0">
                <a:latin typeface="Cambria Math"/>
                <a:ea typeface="Cambria Math"/>
                <a:cs typeface="Cambria Math"/>
                <a:sym typeface="Cambria Math"/>
              </a:rPr>
              <a:t>𝛽_𝑖</a:t>
            </a:r>
            <a:r>
              <a:rPr lang="en-US" sz="1200">
                <a:latin typeface="Times New Roman"/>
                <a:ea typeface="Times New Roman"/>
                <a:cs typeface="Times New Roman"/>
                <a:sym typeface="Times New Roman"/>
              </a:rPr>
              <a:t> </a:t>
            </a:r>
            <a:r>
              <a:rPr lang="en-US" sz="1200">
                <a:solidFill>
                  <a:srgbClr val="0070C0"/>
                </a:solidFill>
                <a:latin typeface="Times New Roman"/>
                <a:ea typeface="Times New Roman"/>
                <a:cs typeface="Times New Roman"/>
                <a:sym typeface="Times New Roman"/>
              </a:rPr>
              <a:t>puede llegar a ser</a:t>
            </a:r>
            <a:r>
              <a:rPr lang="en-US" sz="1200">
                <a:latin typeface="Times New Roman"/>
                <a:ea typeface="Times New Roman"/>
                <a:cs typeface="Times New Roman"/>
                <a:sym typeface="Times New Roman"/>
              </a:rPr>
              <a:t>exactamente igual a</a:t>
            </a:r>
            <a:r>
              <a:rPr lang="en-US" sz="1200">
                <a:solidFill>
                  <a:srgbClr val="0070C0"/>
                </a:solidFill>
                <a:latin typeface="Times New Roman"/>
                <a:ea typeface="Times New Roman"/>
                <a:cs typeface="Times New Roman"/>
                <a:sym typeface="Times New Roman"/>
              </a:rPr>
              <a:t>cero.</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317" name="Google Shape;317;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latin typeface="Arial"/>
                <a:ea typeface="Arial"/>
                <a:cs typeface="Arial"/>
                <a:sym typeface="Arial"/>
              </a:rPr>
              <a:t>13</a:t>
            </a:fld>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1">
  <p:cSld name="Portada 1">
    <p:spTree>
      <p:nvGrpSpPr>
        <p:cNvPr id="1" name="Shape 16"/>
        <p:cNvGrpSpPr/>
        <p:nvPr/>
      </p:nvGrpSpPr>
      <p:grpSpPr>
        <a:xfrm>
          <a:off x="0" y="0"/>
          <a:ext cx="0" cy="0"/>
          <a:chOff x="0" y="0"/>
          <a:chExt cx="0" cy="0"/>
        </a:xfrm>
      </p:grpSpPr>
      <p:sp>
        <p:nvSpPr>
          <p:cNvPr id="17" name="Google Shape;17;p124"/>
          <p:cNvSpPr/>
          <p:nvPr/>
        </p:nvSpPr>
        <p:spPr>
          <a:xfrm>
            <a:off x="0" y="27878"/>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8" name="Google Shape;18;p124"/>
          <p:cNvPicPr preferRelativeResize="0"/>
          <p:nvPr/>
        </p:nvPicPr>
        <p:blipFill rotWithShape="1">
          <a:blip r:embed="rId2">
            <a:alphaModFix/>
          </a:blip>
          <a:srcRect l="13622" r="28385" b="2170"/>
          <a:stretch/>
        </p:blipFill>
        <p:spPr>
          <a:xfrm flipH="1">
            <a:off x="6096001" y="392978"/>
            <a:ext cx="6096000" cy="6858000"/>
          </a:xfrm>
          <a:prstGeom prst="rect">
            <a:avLst/>
          </a:prstGeom>
          <a:noFill/>
          <a:ln>
            <a:noFill/>
          </a:ln>
        </p:spPr>
      </p:pic>
      <p:sp>
        <p:nvSpPr>
          <p:cNvPr id="19" name="Google Shape;19;p124"/>
          <p:cNvSpPr/>
          <p:nvPr/>
        </p:nvSpPr>
        <p:spPr>
          <a:xfrm>
            <a:off x="6095999" y="0"/>
            <a:ext cx="6096000" cy="6858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0" name="Google Shape;20;p124"/>
          <p:cNvPicPr preferRelativeResize="0"/>
          <p:nvPr/>
        </p:nvPicPr>
        <p:blipFill rotWithShape="1">
          <a:blip r:embed="rId3">
            <a:alphaModFix/>
          </a:blip>
          <a:srcRect/>
          <a:stretch/>
        </p:blipFill>
        <p:spPr>
          <a:xfrm>
            <a:off x="5315671" y="1074821"/>
            <a:ext cx="1069087" cy="1052118"/>
          </a:xfrm>
          <a:prstGeom prst="rect">
            <a:avLst/>
          </a:prstGeom>
          <a:noFill/>
          <a:ln>
            <a:noFill/>
          </a:ln>
        </p:spPr>
      </p:pic>
      <p:pic>
        <p:nvPicPr>
          <p:cNvPr id="21" name="Google Shape;21;p124"/>
          <p:cNvPicPr preferRelativeResize="0"/>
          <p:nvPr/>
        </p:nvPicPr>
        <p:blipFill rotWithShape="1">
          <a:blip r:embed="rId4">
            <a:alphaModFix/>
          </a:blip>
          <a:srcRect/>
          <a:stretch/>
        </p:blipFill>
        <p:spPr>
          <a:xfrm>
            <a:off x="7462805" y="503252"/>
            <a:ext cx="2416401" cy="1812302"/>
          </a:xfrm>
          <a:prstGeom prst="rect">
            <a:avLst/>
          </a:prstGeom>
          <a:noFill/>
          <a:ln>
            <a:noFill/>
          </a:ln>
        </p:spPr>
      </p:pic>
      <p:pic>
        <p:nvPicPr>
          <p:cNvPr id="22" name="Google Shape;22;p124"/>
          <p:cNvPicPr preferRelativeResize="0"/>
          <p:nvPr/>
        </p:nvPicPr>
        <p:blipFill rotWithShape="1">
          <a:blip r:embed="rId5">
            <a:alphaModFix/>
          </a:blip>
          <a:srcRect/>
          <a:stretch/>
        </p:blipFill>
        <p:spPr>
          <a:xfrm>
            <a:off x="8413256" y="3627400"/>
            <a:ext cx="4238868" cy="2525750"/>
          </a:xfrm>
          <a:prstGeom prst="rect">
            <a:avLst/>
          </a:prstGeom>
          <a:noFill/>
          <a:ln>
            <a:noFill/>
          </a:ln>
        </p:spPr>
      </p:pic>
      <p:pic>
        <p:nvPicPr>
          <p:cNvPr id="23" name="Google Shape;23;p124"/>
          <p:cNvPicPr preferRelativeResize="0"/>
          <p:nvPr/>
        </p:nvPicPr>
        <p:blipFill rotWithShape="1">
          <a:blip r:embed="rId6">
            <a:alphaModFix/>
          </a:blip>
          <a:srcRect/>
          <a:stretch/>
        </p:blipFill>
        <p:spPr>
          <a:xfrm rot="5400000">
            <a:off x="4232522" y="5397501"/>
            <a:ext cx="1409701" cy="1511301"/>
          </a:xfrm>
          <a:prstGeom prst="rect">
            <a:avLst/>
          </a:prstGeom>
          <a:noFill/>
          <a:ln>
            <a:noFill/>
          </a:ln>
        </p:spPr>
      </p:pic>
      <p:sp>
        <p:nvSpPr>
          <p:cNvPr id="24" name="Google Shape;24;p124"/>
          <p:cNvSpPr/>
          <p:nvPr/>
        </p:nvSpPr>
        <p:spPr>
          <a:xfrm>
            <a:off x="0" y="-13939"/>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5" name="Google Shape;25;p124"/>
          <p:cNvSpPr txBox="1">
            <a:spLocks noGrp="1"/>
          </p:cNvSpPr>
          <p:nvPr>
            <p:ph type="ctrTitle"/>
          </p:nvPr>
        </p:nvSpPr>
        <p:spPr>
          <a:xfrm>
            <a:off x="518525" y="1780788"/>
            <a:ext cx="4627800" cy="2387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Arial"/>
              <a:buNone/>
              <a:defRPr>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
        <p:nvSpPr>
          <p:cNvPr id="26" name="Google Shape;26;p124"/>
          <p:cNvSpPr txBox="1">
            <a:spLocks noGrp="1"/>
          </p:cNvSpPr>
          <p:nvPr>
            <p:ph type="subTitle" idx="1"/>
          </p:nvPr>
        </p:nvSpPr>
        <p:spPr>
          <a:xfrm>
            <a:off x="518525" y="4497450"/>
            <a:ext cx="4833300" cy="951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l">
              <a:lnSpc>
                <a:spcPct val="90000"/>
              </a:lnSpc>
              <a:spcBef>
                <a:spcPts val="500"/>
              </a:spcBef>
              <a:spcAft>
                <a:spcPts val="0"/>
              </a:spcAft>
              <a:buClr>
                <a:schemeClr val="lt1"/>
              </a:buClr>
              <a:buSzPts val="2000"/>
              <a:buNone/>
              <a:defRPr sz="2000">
                <a:solidFill>
                  <a:schemeClr val="lt1"/>
                </a:solidFill>
              </a:defRPr>
            </a:lvl2pPr>
            <a:lvl3pPr lvl="2" algn="l">
              <a:lnSpc>
                <a:spcPct val="90000"/>
              </a:lnSpc>
              <a:spcBef>
                <a:spcPts val="500"/>
              </a:spcBef>
              <a:spcAft>
                <a:spcPts val="0"/>
              </a:spcAft>
              <a:buClr>
                <a:schemeClr val="lt1"/>
              </a:buClr>
              <a:buSzPts val="1800"/>
              <a:buNone/>
              <a:defRPr sz="1800">
                <a:solidFill>
                  <a:schemeClr val="lt1"/>
                </a:solidFill>
              </a:defRPr>
            </a:lvl3pPr>
            <a:lvl4pPr lvl="3" algn="l">
              <a:lnSpc>
                <a:spcPct val="90000"/>
              </a:lnSpc>
              <a:spcBef>
                <a:spcPts val="500"/>
              </a:spcBef>
              <a:spcAft>
                <a:spcPts val="0"/>
              </a:spcAft>
              <a:buClr>
                <a:schemeClr val="lt1"/>
              </a:buClr>
              <a:buSzPts val="1600"/>
              <a:buNone/>
              <a:defRPr sz="1600">
                <a:solidFill>
                  <a:schemeClr val="lt1"/>
                </a:solidFill>
              </a:defRPr>
            </a:lvl4pPr>
            <a:lvl5pPr lvl="4" algn="l">
              <a:lnSpc>
                <a:spcPct val="90000"/>
              </a:lnSpc>
              <a:spcBef>
                <a:spcPts val="500"/>
              </a:spcBef>
              <a:spcAft>
                <a:spcPts val="0"/>
              </a:spcAft>
              <a:buClr>
                <a:schemeClr val="lt1"/>
              </a:buClr>
              <a:buSzPts val="1600"/>
              <a:buNone/>
              <a:defRPr sz="1600">
                <a:solidFill>
                  <a:schemeClr val="lt1"/>
                </a:solidFill>
              </a:defRPr>
            </a:lvl5pPr>
            <a:lvl6pPr lvl="5" algn="l">
              <a:lnSpc>
                <a:spcPct val="90000"/>
              </a:lnSpc>
              <a:spcBef>
                <a:spcPts val="500"/>
              </a:spcBef>
              <a:spcAft>
                <a:spcPts val="0"/>
              </a:spcAft>
              <a:buClr>
                <a:schemeClr val="lt1"/>
              </a:buClr>
              <a:buSzPts val="1600"/>
              <a:buNone/>
              <a:defRPr sz="1600">
                <a:solidFill>
                  <a:schemeClr val="lt1"/>
                </a:solidFill>
              </a:defRPr>
            </a:lvl6pPr>
            <a:lvl7pPr lvl="6" algn="l">
              <a:lnSpc>
                <a:spcPct val="90000"/>
              </a:lnSpc>
              <a:spcBef>
                <a:spcPts val="500"/>
              </a:spcBef>
              <a:spcAft>
                <a:spcPts val="0"/>
              </a:spcAft>
              <a:buClr>
                <a:schemeClr val="lt1"/>
              </a:buClr>
              <a:buSzPts val="1600"/>
              <a:buNone/>
              <a:defRPr sz="1600">
                <a:solidFill>
                  <a:schemeClr val="lt1"/>
                </a:solidFill>
              </a:defRPr>
            </a:lvl7pPr>
            <a:lvl8pPr lvl="7" algn="l">
              <a:lnSpc>
                <a:spcPct val="90000"/>
              </a:lnSpc>
              <a:spcBef>
                <a:spcPts val="500"/>
              </a:spcBef>
              <a:spcAft>
                <a:spcPts val="0"/>
              </a:spcAft>
              <a:buClr>
                <a:schemeClr val="lt1"/>
              </a:buClr>
              <a:buSzPts val="1600"/>
              <a:buNone/>
              <a:defRPr sz="1600">
                <a:solidFill>
                  <a:schemeClr val="lt1"/>
                </a:solidFill>
              </a:defRPr>
            </a:lvl8pPr>
            <a:lvl9pPr lvl="8"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 name="Google Shape;27;p1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24"/>
          <p:cNvPicPr preferRelativeResize="0"/>
          <p:nvPr/>
        </p:nvPicPr>
        <p:blipFill rotWithShape="1">
          <a:blip r:embed="rId7">
            <a:alphaModFix/>
          </a:blip>
          <a:srcRect/>
          <a:stretch/>
        </p:blipFill>
        <p:spPr>
          <a:xfrm>
            <a:off x="772998" y="284978"/>
            <a:ext cx="1410575" cy="216000"/>
          </a:xfrm>
          <a:prstGeom prst="rect">
            <a:avLst/>
          </a:prstGeom>
          <a:noFill/>
          <a:ln>
            <a:noFill/>
          </a:ln>
        </p:spPr>
      </p:pic>
      <p:pic>
        <p:nvPicPr>
          <p:cNvPr id="29" name="Google Shape;29;p124"/>
          <p:cNvPicPr preferRelativeResize="0"/>
          <p:nvPr/>
        </p:nvPicPr>
        <p:blipFill rotWithShape="1">
          <a:blip r:embed="rId8">
            <a:alphaModFix/>
          </a:blip>
          <a:srcRect/>
          <a:stretch/>
        </p:blipFill>
        <p:spPr>
          <a:xfrm>
            <a:off x="10561576" y="284978"/>
            <a:ext cx="857427" cy="2160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ortada 4" type="titleOnly">
  <p:cSld name="TITLE_ONLY">
    <p:spTree>
      <p:nvGrpSpPr>
        <p:cNvPr id="1" name="Shape 90"/>
        <p:cNvGrpSpPr/>
        <p:nvPr/>
      </p:nvGrpSpPr>
      <p:grpSpPr>
        <a:xfrm>
          <a:off x="0" y="0"/>
          <a:ext cx="0" cy="0"/>
          <a:chOff x="0" y="0"/>
          <a:chExt cx="0" cy="0"/>
        </a:xfrm>
      </p:grpSpPr>
      <p:pic>
        <p:nvPicPr>
          <p:cNvPr id="91" name="Google Shape;91;p13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2" name="Google Shape;92;p133"/>
          <p:cNvSpPr txBox="1">
            <a:spLocks noGrp="1"/>
          </p:cNvSpPr>
          <p:nvPr>
            <p:ph type="title"/>
          </p:nvPr>
        </p:nvSpPr>
        <p:spPr>
          <a:xfrm>
            <a:off x="838200" y="1096653"/>
            <a:ext cx="83232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33"/>
          <p:cNvSpPr txBox="1">
            <a:spLocks noGrp="1"/>
          </p:cNvSpPr>
          <p:nvPr>
            <p:ph type="subTitle" idx="1"/>
          </p:nvPr>
        </p:nvSpPr>
        <p:spPr>
          <a:xfrm>
            <a:off x="838200" y="2532250"/>
            <a:ext cx="8323200" cy="1099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l">
              <a:lnSpc>
                <a:spcPct val="90000"/>
              </a:lnSpc>
              <a:spcBef>
                <a:spcPts val="500"/>
              </a:spcBef>
              <a:spcAft>
                <a:spcPts val="0"/>
              </a:spcAft>
              <a:buClr>
                <a:schemeClr val="lt1"/>
              </a:buClr>
              <a:buSzPts val="2000"/>
              <a:buNone/>
              <a:defRPr sz="2000">
                <a:solidFill>
                  <a:schemeClr val="lt1"/>
                </a:solidFill>
              </a:defRPr>
            </a:lvl2pPr>
            <a:lvl3pPr lvl="2" algn="l">
              <a:lnSpc>
                <a:spcPct val="90000"/>
              </a:lnSpc>
              <a:spcBef>
                <a:spcPts val="500"/>
              </a:spcBef>
              <a:spcAft>
                <a:spcPts val="0"/>
              </a:spcAft>
              <a:buClr>
                <a:schemeClr val="lt1"/>
              </a:buClr>
              <a:buSzPts val="1800"/>
              <a:buNone/>
              <a:defRPr sz="1800">
                <a:solidFill>
                  <a:schemeClr val="lt1"/>
                </a:solidFill>
              </a:defRPr>
            </a:lvl3pPr>
            <a:lvl4pPr lvl="3" algn="l">
              <a:lnSpc>
                <a:spcPct val="90000"/>
              </a:lnSpc>
              <a:spcBef>
                <a:spcPts val="500"/>
              </a:spcBef>
              <a:spcAft>
                <a:spcPts val="0"/>
              </a:spcAft>
              <a:buClr>
                <a:schemeClr val="lt1"/>
              </a:buClr>
              <a:buSzPts val="1600"/>
              <a:buNone/>
              <a:defRPr sz="1600">
                <a:solidFill>
                  <a:schemeClr val="lt1"/>
                </a:solidFill>
              </a:defRPr>
            </a:lvl4pPr>
            <a:lvl5pPr lvl="4" algn="l">
              <a:lnSpc>
                <a:spcPct val="90000"/>
              </a:lnSpc>
              <a:spcBef>
                <a:spcPts val="500"/>
              </a:spcBef>
              <a:spcAft>
                <a:spcPts val="0"/>
              </a:spcAft>
              <a:buClr>
                <a:schemeClr val="lt1"/>
              </a:buClr>
              <a:buSzPts val="1600"/>
              <a:buNone/>
              <a:defRPr sz="1600">
                <a:solidFill>
                  <a:schemeClr val="lt1"/>
                </a:solidFill>
              </a:defRPr>
            </a:lvl5pPr>
            <a:lvl6pPr lvl="5" algn="l">
              <a:lnSpc>
                <a:spcPct val="90000"/>
              </a:lnSpc>
              <a:spcBef>
                <a:spcPts val="500"/>
              </a:spcBef>
              <a:spcAft>
                <a:spcPts val="0"/>
              </a:spcAft>
              <a:buClr>
                <a:schemeClr val="lt1"/>
              </a:buClr>
              <a:buSzPts val="1600"/>
              <a:buNone/>
              <a:defRPr sz="1600">
                <a:solidFill>
                  <a:schemeClr val="lt1"/>
                </a:solidFill>
              </a:defRPr>
            </a:lvl6pPr>
            <a:lvl7pPr lvl="6" algn="l">
              <a:lnSpc>
                <a:spcPct val="90000"/>
              </a:lnSpc>
              <a:spcBef>
                <a:spcPts val="500"/>
              </a:spcBef>
              <a:spcAft>
                <a:spcPts val="0"/>
              </a:spcAft>
              <a:buClr>
                <a:schemeClr val="lt1"/>
              </a:buClr>
              <a:buSzPts val="1600"/>
              <a:buNone/>
              <a:defRPr sz="1600">
                <a:solidFill>
                  <a:schemeClr val="lt1"/>
                </a:solidFill>
              </a:defRPr>
            </a:lvl7pPr>
            <a:lvl8pPr lvl="7" algn="l">
              <a:lnSpc>
                <a:spcPct val="90000"/>
              </a:lnSpc>
              <a:spcBef>
                <a:spcPts val="500"/>
              </a:spcBef>
              <a:spcAft>
                <a:spcPts val="0"/>
              </a:spcAft>
              <a:buClr>
                <a:schemeClr val="lt1"/>
              </a:buClr>
              <a:buSzPts val="1600"/>
              <a:buNone/>
              <a:defRPr sz="1600">
                <a:solidFill>
                  <a:schemeClr val="lt1"/>
                </a:solidFill>
              </a:defRPr>
            </a:lvl8pPr>
            <a:lvl9pPr lvl="8" algn="l">
              <a:lnSpc>
                <a:spcPct val="90000"/>
              </a:lnSpc>
              <a:spcBef>
                <a:spcPts val="50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1">
  <p:cSld name="Contenido 1">
    <p:spTree>
      <p:nvGrpSpPr>
        <p:cNvPr id="1" name="Shape 97"/>
        <p:cNvGrpSpPr/>
        <p:nvPr/>
      </p:nvGrpSpPr>
      <p:grpSpPr>
        <a:xfrm>
          <a:off x="0" y="0"/>
          <a:ext cx="0" cy="0"/>
          <a:chOff x="0" y="0"/>
          <a:chExt cx="0" cy="0"/>
        </a:xfrm>
      </p:grpSpPr>
      <p:pic>
        <p:nvPicPr>
          <p:cNvPr id="98" name="Google Shape;98;p13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134"/>
          <p:cNvSpPr txBox="1">
            <a:spLocks noGrp="1"/>
          </p:cNvSpPr>
          <p:nvPr>
            <p:ph type="title"/>
          </p:nvPr>
        </p:nvSpPr>
        <p:spPr>
          <a:xfrm>
            <a:off x="838200" y="937721"/>
            <a:ext cx="4473900" cy="85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4"/>
          <p:cNvSpPr txBox="1">
            <a:spLocks noGrp="1"/>
          </p:cNvSpPr>
          <p:nvPr>
            <p:ph type="body" idx="1"/>
          </p:nvPr>
        </p:nvSpPr>
        <p:spPr>
          <a:xfrm>
            <a:off x="838200" y="2113748"/>
            <a:ext cx="4473900" cy="2902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1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able of Contents">
  <p:cSld name="7_Table of Contents">
    <p:spTree>
      <p:nvGrpSpPr>
        <p:cNvPr id="1" name="Shape 104"/>
        <p:cNvGrpSpPr/>
        <p:nvPr/>
      </p:nvGrpSpPr>
      <p:grpSpPr>
        <a:xfrm>
          <a:off x="0" y="0"/>
          <a:ext cx="0" cy="0"/>
          <a:chOff x="0" y="0"/>
          <a:chExt cx="0" cy="0"/>
        </a:xfrm>
      </p:grpSpPr>
      <p:sp>
        <p:nvSpPr>
          <p:cNvPr id="105" name="Google Shape;105;p135"/>
          <p:cNvSpPr txBox="1"/>
          <p:nvPr/>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Capítulo 5. Machine Learning 1 – Aprendizaje Supervisado</a:t>
            </a:r>
            <a:endParaRPr sz="900" b="0"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able of Contents">
  <p:cSld name="2_Table of Contents">
    <p:spTree>
      <p:nvGrpSpPr>
        <p:cNvPr id="1" name="Shape 106"/>
        <p:cNvGrpSpPr/>
        <p:nvPr/>
      </p:nvGrpSpPr>
      <p:grpSpPr>
        <a:xfrm>
          <a:off x="0" y="0"/>
          <a:ext cx="0" cy="0"/>
          <a:chOff x="0" y="0"/>
          <a:chExt cx="0" cy="0"/>
        </a:xfrm>
      </p:grpSpPr>
      <p:sp>
        <p:nvSpPr>
          <p:cNvPr id="107" name="Google Shape;107;p136"/>
          <p:cNvSpPr txBox="1"/>
          <p:nvPr/>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Arial"/>
                <a:ea typeface="Arial"/>
                <a:cs typeface="Arial"/>
                <a:sym typeface="Arial"/>
              </a:rPr>
              <a:t>Capítulo 5. Machine Learning 1 – Aprendizaje Supervisado</a:t>
            </a:r>
            <a:endParaRPr sz="900" b="0"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rtada de Unidad">
  <p:cSld name="Portada de Unidad">
    <p:spTree>
      <p:nvGrpSpPr>
        <p:cNvPr id="1" name="Shape 30"/>
        <p:cNvGrpSpPr/>
        <p:nvPr/>
      </p:nvGrpSpPr>
      <p:grpSpPr>
        <a:xfrm>
          <a:off x="0" y="0"/>
          <a:ext cx="0" cy="0"/>
          <a:chOff x="0" y="0"/>
          <a:chExt cx="0" cy="0"/>
        </a:xfrm>
      </p:grpSpPr>
      <p:pic>
        <p:nvPicPr>
          <p:cNvPr id="31" name="Google Shape;31;p125"/>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32" name="Google Shape;32;p1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125"/>
          <p:cNvSpPr/>
          <p:nvPr/>
        </p:nvSpPr>
        <p:spPr>
          <a:xfrm>
            <a:off x="0" y="-13950"/>
            <a:ext cx="6203400" cy="2292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34" name="Google Shape;34;p125"/>
          <p:cNvPicPr preferRelativeResize="0"/>
          <p:nvPr/>
        </p:nvPicPr>
        <p:blipFill rotWithShape="1">
          <a:blip r:embed="rId3">
            <a:alphaModFix/>
          </a:blip>
          <a:srcRect/>
          <a:stretch/>
        </p:blipFill>
        <p:spPr>
          <a:xfrm>
            <a:off x="772998" y="284978"/>
            <a:ext cx="1410575" cy="216000"/>
          </a:xfrm>
          <a:prstGeom prst="rect">
            <a:avLst/>
          </a:prstGeom>
          <a:noFill/>
          <a:ln>
            <a:noFill/>
          </a:ln>
        </p:spPr>
      </p:pic>
      <p:pic>
        <p:nvPicPr>
          <p:cNvPr id="35" name="Google Shape;35;p125"/>
          <p:cNvPicPr preferRelativeResize="0"/>
          <p:nvPr/>
        </p:nvPicPr>
        <p:blipFill rotWithShape="1">
          <a:blip r:embed="rId4">
            <a:alphaModFix/>
          </a:blip>
          <a:srcRect/>
          <a:stretch/>
        </p:blipFill>
        <p:spPr>
          <a:xfrm>
            <a:off x="10561576" y="284978"/>
            <a:ext cx="857427" cy="216001"/>
          </a:xfrm>
          <a:prstGeom prst="rect">
            <a:avLst/>
          </a:prstGeom>
          <a:noFill/>
          <a:ln>
            <a:noFill/>
          </a:ln>
        </p:spPr>
      </p:pic>
      <p:sp>
        <p:nvSpPr>
          <p:cNvPr id="36" name="Google Shape;36;p125"/>
          <p:cNvSpPr txBox="1">
            <a:spLocks noGrp="1"/>
          </p:cNvSpPr>
          <p:nvPr>
            <p:ph type="title"/>
          </p:nvPr>
        </p:nvSpPr>
        <p:spPr>
          <a:xfrm>
            <a:off x="838200" y="789750"/>
            <a:ext cx="4465500" cy="1099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600"/>
              <a:buFont typeface="Arial"/>
              <a:buNone/>
              <a:defRPr sz="2600">
                <a:solidFill>
                  <a:schemeClr val="lt1"/>
                </a:solidFill>
              </a:defRPr>
            </a:lvl1pPr>
            <a:lvl2pPr lvl="1" algn="l">
              <a:lnSpc>
                <a:spcPct val="100000"/>
              </a:lnSpc>
              <a:spcBef>
                <a:spcPts val="0"/>
              </a:spcBef>
              <a:spcAft>
                <a:spcPts val="0"/>
              </a:spcAft>
              <a:buSzPts val="100"/>
              <a:buNone/>
              <a:defRPr sz="400"/>
            </a:lvl2pPr>
            <a:lvl3pPr lvl="2" algn="l">
              <a:lnSpc>
                <a:spcPct val="100000"/>
              </a:lnSpc>
              <a:spcBef>
                <a:spcPts val="0"/>
              </a:spcBef>
              <a:spcAft>
                <a:spcPts val="0"/>
              </a:spcAft>
              <a:buSzPts val="100"/>
              <a:buNone/>
              <a:defRPr sz="400"/>
            </a:lvl3pPr>
            <a:lvl4pPr lvl="3" algn="l">
              <a:lnSpc>
                <a:spcPct val="100000"/>
              </a:lnSpc>
              <a:spcBef>
                <a:spcPts val="0"/>
              </a:spcBef>
              <a:spcAft>
                <a:spcPts val="0"/>
              </a:spcAft>
              <a:buSzPts val="100"/>
              <a:buNone/>
              <a:defRPr sz="400"/>
            </a:lvl4pPr>
            <a:lvl5pPr lvl="4" algn="l">
              <a:lnSpc>
                <a:spcPct val="100000"/>
              </a:lnSpc>
              <a:spcBef>
                <a:spcPts val="0"/>
              </a:spcBef>
              <a:spcAft>
                <a:spcPts val="0"/>
              </a:spcAft>
              <a:buSzPts val="100"/>
              <a:buNone/>
              <a:defRPr sz="400"/>
            </a:lvl5pPr>
            <a:lvl6pPr lvl="5" algn="l">
              <a:lnSpc>
                <a:spcPct val="100000"/>
              </a:lnSpc>
              <a:spcBef>
                <a:spcPts val="0"/>
              </a:spcBef>
              <a:spcAft>
                <a:spcPts val="0"/>
              </a:spcAft>
              <a:buSzPts val="100"/>
              <a:buNone/>
              <a:defRPr sz="400"/>
            </a:lvl6pPr>
            <a:lvl7pPr lvl="6" algn="l">
              <a:lnSpc>
                <a:spcPct val="100000"/>
              </a:lnSpc>
              <a:spcBef>
                <a:spcPts val="0"/>
              </a:spcBef>
              <a:spcAft>
                <a:spcPts val="0"/>
              </a:spcAft>
              <a:buSzPts val="100"/>
              <a:buNone/>
              <a:defRPr sz="400"/>
            </a:lvl7pPr>
            <a:lvl8pPr lvl="7" algn="l">
              <a:lnSpc>
                <a:spcPct val="100000"/>
              </a:lnSpc>
              <a:spcBef>
                <a:spcPts val="0"/>
              </a:spcBef>
              <a:spcAft>
                <a:spcPts val="0"/>
              </a:spcAft>
              <a:buSzPts val="100"/>
              <a:buNone/>
              <a:defRPr sz="400"/>
            </a:lvl8pPr>
            <a:lvl9pPr lvl="8" algn="l">
              <a:lnSpc>
                <a:spcPct val="100000"/>
              </a:lnSpc>
              <a:spcBef>
                <a:spcPts val="0"/>
              </a:spcBef>
              <a:spcAft>
                <a:spcPts val="0"/>
              </a:spcAft>
              <a:buSzPts val="100"/>
              <a:buNone/>
              <a:defRPr sz="400"/>
            </a:lvl9pPr>
          </a:lstStyle>
          <a:p>
            <a:endParaRPr/>
          </a:p>
        </p:txBody>
      </p:sp>
      <p:sp>
        <p:nvSpPr>
          <p:cNvPr id="37" name="Google Shape;37;p125"/>
          <p:cNvSpPr txBox="1">
            <a:spLocks noGrp="1"/>
          </p:cNvSpPr>
          <p:nvPr>
            <p:ph type="subTitle" idx="1"/>
          </p:nvPr>
        </p:nvSpPr>
        <p:spPr>
          <a:xfrm>
            <a:off x="838200" y="1922649"/>
            <a:ext cx="4465500" cy="1099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l">
              <a:lnSpc>
                <a:spcPct val="90000"/>
              </a:lnSpc>
              <a:spcBef>
                <a:spcPts val="500"/>
              </a:spcBef>
              <a:spcAft>
                <a:spcPts val="0"/>
              </a:spcAft>
              <a:buClr>
                <a:schemeClr val="lt1"/>
              </a:buClr>
              <a:buSzPts val="1600"/>
              <a:buNone/>
              <a:defRPr sz="1600">
                <a:solidFill>
                  <a:schemeClr val="lt1"/>
                </a:solidFill>
              </a:defRPr>
            </a:lvl2pPr>
            <a:lvl3pPr lvl="2" algn="l">
              <a:lnSpc>
                <a:spcPct val="90000"/>
              </a:lnSpc>
              <a:spcBef>
                <a:spcPts val="500"/>
              </a:spcBef>
              <a:spcAft>
                <a:spcPts val="0"/>
              </a:spcAft>
              <a:buClr>
                <a:schemeClr val="lt1"/>
              </a:buClr>
              <a:buSzPts val="1400"/>
              <a:buNone/>
              <a:defRPr sz="1400">
                <a:solidFill>
                  <a:schemeClr val="lt1"/>
                </a:solidFill>
              </a:defRPr>
            </a:lvl3pPr>
            <a:lvl4pPr lvl="3" algn="l">
              <a:lnSpc>
                <a:spcPct val="90000"/>
              </a:lnSpc>
              <a:spcBef>
                <a:spcPts val="500"/>
              </a:spcBef>
              <a:spcAft>
                <a:spcPts val="0"/>
              </a:spcAft>
              <a:buClr>
                <a:schemeClr val="lt1"/>
              </a:buClr>
              <a:buSzPts val="1200"/>
              <a:buNone/>
              <a:defRPr sz="1200">
                <a:solidFill>
                  <a:schemeClr val="lt1"/>
                </a:solidFill>
              </a:defRPr>
            </a:lvl4pPr>
            <a:lvl5pPr lvl="4" algn="l">
              <a:lnSpc>
                <a:spcPct val="90000"/>
              </a:lnSpc>
              <a:spcBef>
                <a:spcPts val="500"/>
              </a:spcBef>
              <a:spcAft>
                <a:spcPts val="0"/>
              </a:spcAft>
              <a:buClr>
                <a:schemeClr val="lt1"/>
              </a:buClr>
              <a:buSzPts val="1200"/>
              <a:buNone/>
              <a:defRPr sz="1200">
                <a:solidFill>
                  <a:schemeClr val="lt1"/>
                </a:solidFill>
              </a:defRPr>
            </a:lvl5pPr>
            <a:lvl6pPr lvl="5" algn="l">
              <a:lnSpc>
                <a:spcPct val="90000"/>
              </a:lnSpc>
              <a:spcBef>
                <a:spcPts val="500"/>
              </a:spcBef>
              <a:spcAft>
                <a:spcPts val="0"/>
              </a:spcAft>
              <a:buClr>
                <a:schemeClr val="lt1"/>
              </a:buClr>
              <a:buSzPts val="1200"/>
              <a:buNone/>
              <a:defRPr sz="1200">
                <a:solidFill>
                  <a:schemeClr val="lt1"/>
                </a:solidFill>
              </a:defRPr>
            </a:lvl6pPr>
            <a:lvl7pPr lvl="6" algn="l">
              <a:lnSpc>
                <a:spcPct val="90000"/>
              </a:lnSpc>
              <a:spcBef>
                <a:spcPts val="500"/>
              </a:spcBef>
              <a:spcAft>
                <a:spcPts val="0"/>
              </a:spcAft>
              <a:buClr>
                <a:schemeClr val="lt1"/>
              </a:buClr>
              <a:buSzPts val="1200"/>
              <a:buNone/>
              <a:defRPr sz="1200">
                <a:solidFill>
                  <a:schemeClr val="lt1"/>
                </a:solidFill>
              </a:defRPr>
            </a:lvl7pPr>
            <a:lvl8pPr lvl="7" algn="l">
              <a:lnSpc>
                <a:spcPct val="90000"/>
              </a:lnSpc>
              <a:spcBef>
                <a:spcPts val="500"/>
              </a:spcBef>
              <a:spcAft>
                <a:spcPts val="0"/>
              </a:spcAft>
              <a:buClr>
                <a:schemeClr val="lt1"/>
              </a:buClr>
              <a:buSzPts val="1200"/>
              <a:buNone/>
              <a:defRPr sz="1200">
                <a:solidFill>
                  <a:schemeClr val="lt1"/>
                </a:solidFill>
              </a:defRPr>
            </a:lvl8pPr>
            <a:lvl9pPr lvl="8" algn="l">
              <a:lnSpc>
                <a:spcPct val="90000"/>
              </a:lnSpc>
              <a:spcBef>
                <a:spcPts val="500"/>
              </a:spcBef>
              <a:spcAft>
                <a:spcPts val="0"/>
              </a:spcAft>
              <a:buClr>
                <a:schemeClr val="lt1"/>
              </a:buClr>
              <a:buSzPts val="1200"/>
              <a:buNone/>
              <a:defRPr sz="1200">
                <a:solidFill>
                  <a:schemeClr val="lt1"/>
                </a:solidFill>
              </a:defRPr>
            </a:lvl9pPr>
          </a:lstStyle>
          <a:p>
            <a:endParaRPr/>
          </a:p>
        </p:txBody>
      </p:sp>
      <p:sp>
        <p:nvSpPr>
          <p:cNvPr id="38" name="Google Shape;38;p125"/>
          <p:cNvSpPr txBox="1">
            <a:spLocks noGrp="1"/>
          </p:cNvSpPr>
          <p:nvPr>
            <p:ph type="body" idx="2"/>
          </p:nvPr>
        </p:nvSpPr>
        <p:spPr>
          <a:xfrm>
            <a:off x="6739275" y="1046500"/>
            <a:ext cx="5092200" cy="5229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ido 2" type="obj">
  <p:cSld name="OBJECT">
    <p:spTree>
      <p:nvGrpSpPr>
        <p:cNvPr id="1" name="Shape 39"/>
        <p:cNvGrpSpPr/>
        <p:nvPr/>
      </p:nvGrpSpPr>
      <p:grpSpPr>
        <a:xfrm>
          <a:off x="0" y="0"/>
          <a:ext cx="0" cy="0"/>
          <a:chOff x="0" y="0"/>
          <a:chExt cx="0" cy="0"/>
        </a:xfrm>
      </p:grpSpPr>
      <p:sp>
        <p:nvSpPr>
          <p:cNvPr id="40" name="Google Shape;40;p126"/>
          <p:cNvSpPr txBox="1">
            <a:spLocks noGrp="1"/>
          </p:cNvSpPr>
          <p:nvPr>
            <p:ph type="title"/>
          </p:nvPr>
        </p:nvSpPr>
        <p:spPr>
          <a:xfrm>
            <a:off x="838200" y="1096653"/>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26"/>
          <p:cNvSpPr txBox="1">
            <a:spLocks noGrp="1"/>
          </p:cNvSpPr>
          <p:nvPr>
            <p:ph type="body" idx="1"/>
          </p:nvPr>
        </p:nvSpPr>
        <p:spPr>
          <a:xfrm>
            <a:off x="838200" y="2464525"/>
            <a:ext cx="10515600" cy="3407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ido 3" type="twoObj">
  <p:cSld name="TWO_OBJECTS">
    <p:spTree>
      <p:nvGrpSpPr>
        <p:cNvPr id="1" name="Shape 45"/>
        <p:cNvGrpSpPr/>
        <p:nvPr/>
      </p:nvGrpSpPr>
      <p:grpSpPr>
        <a:xfrm>
          <a:off x="0" y="0"/>
          <a:ext cx="0" cy="0"/>
          <a:chOff x="0" y="0"/>
          <a:chExt cx="0" cy="0"/>
        </a:xfrm>
      </p:grpSpPr>
      <p:sp>
        <p:nvSpPr>
          <p:cNvPr id="46" name="Google Shape;46;p127"/>
          <p:cNvSpPr txBox="1">
            <a:spLocks noGrp="1"/>
          </p:cNvSpPr>
          <p:nvPr>
            <p:ph type="title"/>
          </p:nvPr>
        </p:nvSpPr>
        <p:spPr>
          <a:xfrm>
            <a:off x="838200" y="1090118"/>
            <a:ext cx="10515600" cy="85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27"/>
          <p:cNvSpPr txBox="1">
            <a:spLocks noGrp="1"/>
          </p:cNvSpPr>
          <p:nvPr>
            <p:ph type="body" idx="1"/>
          </p:nvPr>
        </p:nvSpPr>
        <p:spPr>
          <a:xfrm>
            <a:off x="838200" y="20542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7"/>
          <p:cNvSpPr txBox="1">
            <a:spLocks noGrp="1"/>
          </p:cNvSpPr>
          <p:nvPr>
            <p:ph type="body" idx="2"/>
          </p:nvPr>
        </p:nvSpPr>
        <p:spPr>
          <a:xfrm>
            <a:off x="6172200" y="20542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ido 2 1">
  <p:cSld name="Contenido 2 1">
    <p:spTree>
      <p:nvGrpSpPr>
        <p:cNvPr id="1" name="Shape 52"/>
        <p:cNvGrpSpPr/>
        <p:nvPr/>
      </p:nvGrpSpPr>
      <p:grpSpPr>
        <a:xfrm>
          <a:off x="0" y="0"/>
          <a:ext cx="0" cy="0"/>
          <a:chOff x="0" y="0"/>
          <a:chExt cx="0" cy="0"/>
        </a:xfrm>
      </p:grpSpPr>
      <p:sp>
        <p:nvSpPr>
          <p:cNvPr id="53" name="Google Shape;53;p128"/>
          <p:cNvSpPr txBox="1">
            <a:spLocks noGrp="1"/>
          </p:cNvSpPr>
          <p:nvPr>
            <p:ph type="title"/>
          </p:nvPr>
        </p:nvSpPr>
        <p:spPr>
          <a:xfrm>
            <a:off x="2955075" y="91100"/>
            <a:ext cx="6830100" cy="642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00"/>
              <a:buNone/>
              <a:defRPr sz="3000">
                <a:solidFill>
                  <a:schemeClr val="lt1"/>
                </a:solidFill>
              </a:defRPr>
            </a:lvl1pPr>
            <a:lvl2pPr lvl="1" algn="ctr">
              <a:lnSpc>
                <a:spcPct val="100000"/>
              </a:lnSpc>
              <a:spcBef>
                <a:spcPts val="0"/>
              </a:spcBef>
              <a:spcAft>
                <a:spcPts val="0"/>
              </a:spcAft>
              <a:buClr>
                <a:schemeClr val="lt1"/>
              </a:buClr>
              <a:buSzPts val="100"/>
              <a:buNone/>
              <a:defRPr sz="400">
                <a:solidFill>
                  <a:schemeClr val="lt1"/>
                </a:solidFill>
              </a:defRPr>
            </a:lvl2pPr>
            <a:lvl3pPr lvl="2" algn="ctr">
              <a:lnSpc>
                <a:spcPct val="100000"/>
              </a:lnSpc>
              <a:spcBef>
                <a:spcPts val="0"/>
              </a:spcBef>
              <a:spcAft>
                <a:spcPts val="0"/>
              </a:spcAft>
              <a:buClr>
                <a:schemeClr val="lt1"/>
              </a:buClr>
              <a:buSzPts val="100"/>
              <a:buNone/>
              <a:defRPr sz="400">
                <a:solidFill>
                  <a:schemeClr val="lt1"/>
                </a:solidFill>
              </a:defRPr>
            </a:lvl3pPr>
            <a:lvl4pPr lvl="3" algn="ctr">
              <a:lnSpc>
                <a:spcPct val="100000"/>
              </a:lnSpc>
              <a:spcBef>
                <a:spcPts val="0"/>
              </a:spcBef>
              <a:spcAft>
                <a:spcPts val="0"/>
              </a:spcAft>
              <a:buClr>
                <a:schemeClr val="lt1"/>
              </a:buClr>
              <a:buSzPts val="100"/>
              <a:buNone/>
              <a:defRPr sz="400">
                <a:solidFill>
                  <a:schemeClr val="lt1"/>
                </a:solidFill>
              </a:defRPr>
            </a:lvl4pPr>
            <a:lvl5pPr lvl="4" algn="ctr">
              <a:lnSpc>
                <a:spcPct val="100000"/>
              </a:lnSpc>
              <a:spcBef>
                <a:spcPts val="0"/>
              </a:spcBef>
              <a:spcAft>
                <a:spcPts val="0"/>
              </a:spcAft>
              <a:buClr>
                <a:schemeClr val="lt1"/>
              </a:buClr>
              <a:buSzPts val="100"/>
              <a:buNone/>
              <a:defRPr sz="400">
                <a:solidFill>
                  <a:schemeClr val="lt1"/>
                </a:solidFill>
              </a:defRPr>
            </a:lvl5pPr>
            <a:lvl6pPr lvl="5" algn="ctr">
              <a:lnSpc>
                <a:spcPct val="100000"/>
              </a:lnSpc>
              <a:spcBef>
                <a:spcPts val="0"/>
              </a:spcBef>
              <a:spcAft>
                <a:spcPts val="0"/>
              </a:spcAft>
              <a:buClr>
                <a:schemeClr val="lt1"/>
              </a:buClr>
              <a:buSzPts val="100"/>
              <a:buNone/>
              <a:defRPr sz="400">
                <a:solidFill>
                  <a:schemeClr val="lt1"/>
                </a:solidFill>
              </a:defRPr>
            </a:lvl6pPr>
            <a:lvl7pPr lvl="6" algn="ctr">
              <a:lnSpc>
                <a:spcPct val="100000"/>
              </a:lnSpc>
              <a:spcBef>
                <a:spcPts val="0"/>
              </a:spcBef>
              <a:spcAft>
                <a:spcPts val="0"/>
              </a:spcAft>
              <a:buClr>
                <a:schemeClr val="lt1"/>
              </a:buClr>
              <a:buSzPts val="100"/>
              <a:buNone/>
              <a:defRPr sz="400">
                <a:solidFill>
                  <a:schemeClr val="lt1"/>
                </a:solidFill>
              </a:defRPr>
            </a:lvl7pPr>
            <a:lvl8pPr lvl="7" algn="ctr">
              <a:lnSpc>
                <a:spcPct val="100000"/>
              </a:lnSpc>
              <a:spcBef>
                <a:spcPts val="0"/>
              </a:spcBef>
              <a:spcAft>
                <a:spcPts val="0"/>
              </a:spcAft>
              <a:buClr>
                <a:schemeClr val="lt1"/>
              </a:buClr>
              <a:buSzPts val="100"/>
              <a:buNone/>
              <a:defRPr sz="400">
                <a:solidFill>
                  <a:schemeClr val="lt1"/>
                </a:solidFill>
              </a:defRPr>
            </a:lvl8pPr>
            <a:lvl9pPr lvl="8" algn="ctr">
              <a:lnSpc>
                <a:spcPct val="100000"/>
              </a:lnSpc>
              <a:spcBef>
                <a:spcPts val="0"/>
              </a:spcBef>
              <a:spcAft>
                <a:spcPts val="0"/>
              </a:spcAft>
              <a:buClr>
                <a:schemeClr val="lt1"/>
              </a:buClr>
              <a:buSzPts val="100"/>
              <a:buNone/>
              <a:defRPr sz="400">
                <a:solidFill>
                  <a:schemeClr val="lt1"/>
                </a:solidFill>
              </a:defRPr>
            </a:lvl9pPr>
          </a:lstStyle>
          <a:p>
            <a:endParaRPr/>
          </a:p>
        </p:txBody>
      </p:sp>
      <p:sp>
        <p:nvSpPr>
          <p:cNvPr id="54" name="Google Shape;54;p128"/>
          <p:cNvSpPr txBox="1">
            <a:spLocks noGrp="1"/>
          </p:cNvSpPr>
          <p:nvPr>
            <p:ph type="body" idx="1"/>
          </p:nvPr>
        </p:nvSpPr>
        <p:spPr>
          <a:xfrm>
            <a:off x="838200" y="1231725"/>
            <a:ext cx="10515600" cy="5008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tada 3">
  <p:cSld name="Portada 3">
    <p:spTree>
      <p:nvGrpSpPr>
        <p:cNvPr id="1" name="Shape 58"/>
        <p:cNvGrpSpPr/>
        <p:nvPr/>
      </p:nvGrpSpPr>
      <p:grpSpPr>
        <a:xfrm>
          <a:off x="0" y="0"/>
          <a:ext cx="0" cy="0"/>
          <a:chOff x="0" y="0"/>
          <a:chExt cx="0" cy="0"/>
        </a:xfrm>
      </p:grpSpPr>
      <p:pic>
        <p:nvPicPr>
          <p:cNvPr id="59" name="Google Shape;59;p12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p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3" name="Google Shape;63;p129"/>
          <p:cNvPicPr preferRelativeResize="0"/>
          <p:nvPr/>
        </p:nvPicPr>
        <p:blipFill rotWithShape="1">
          <a:blip r:embed="rId3">
            <a:alphaModFix/>
          </a:blip>
          <a:srcRect l="21531" b="33660"/>
          <a:stretch/>
        </p:blipFill>
        <p:spPr>
          <a:xfrm>
            <a:off x="1" y="0"/>
            <a:ext cx="12192000" cy="6858002"/>
          </a:xfrm>
          <a:prstGeom prst="rect">
            <a:avLst/>
          </a:prstGeom>
          <a:noFill/>
          <a:ln>
            <a:noFill/>
          </a:ln>
        </p:spPr>
      </p:pic>
      <p:sp>
        <p:nvSpPr>
          <p:cNvPr id="64" name="Google Shape;64;p129"/>
          <p:cNvSpPr/>
          <p:nvPr/>
        </p:nvSpPr>
        <p:spPr>
          <a:xfrm>
            <a:off x="0" y="0"/>
            <a:ext cx="12192000" cy="6858000"/>
          </a:xfrm>
          <a:prstGeom prst="rect">
            <a:avLst/>
          </a:prstGeom>
          <a:solidFill>
            <a:schemeClr val="dk1">
              <a:alpha val="1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65" name="Google Shape;65;p129"/>
          <p:cNvPicPr preferRelativeResize="0"/>
          <p:nvPr/>
        </p:nvPicPr>
        <p:blipFill rotWithShape="1">
          <a:blip r:embed="rId4">
            <a:alphaModFix/>
          </a:blip>
          <a:srcRect/>
          <a:stretch/>
        </p:blipFill>
        <p:spPr>
          <a:xfrm rot="10800000" flipH="1">
            <a:off x="-611864" y="-2147892"/>
            <a:ext cx="2930303" cy="3565310"/>
          </a:xfrm>
          <a:prstGeom prst="rect">
            <a:avLst/>
          </a:prstGeom>
          <a:noFill/>
          <a:ln>
            <a:noFill/>
          </a:ln>
        </p:spPr>
      </p:pic>
      <p:pic>
        <p:nvPicPr>
          <p:cNvPr id="66" name="Google Shape;66;p129"/>
          <p:cNvPicPr preferRelativeResize="0"/>
          <p:nvPr/>
        </p:nvPicPr>
        <p:blipFill rotWithShape="1">
          <a:blip r:embed="rId4">
            <a:alphaModFix/>
          </a:blip>
          <a:srcRect/>
          <a:stretch/>
        </p:blipFill>
        <p:spPr>
          <a:xfrm rot="10800000" flipH="1">
            <a:off x="6423812" y="-3651122"/>
            <a:ext cx="4914901" cy="5979981"/>
          </a:xfrm>
          <a:prstGeom prst="rect">
            <a:avLst/>
          </a:prstGeom>
          <a:noFill/>
          <a:ln>
            <a:noFill/>
          </a:ln>
        </p:spPr>
      </p:pic>
      <p:pic>
        <p:nvPicPr>
          <p:cNvPr id="67" name="Google Shape;67;p129"/>
          <p:cNvPicPr preferRelativeResize="0"/>
          <p:nvPr/>
        </p:nvPicPr>
        <p:blipFill rotWithShape="1">
          <a:blip r:embed="rId5">
            <a:alphaModFix/>
          </a:blip>
          <a:srcRect/>
          <a:stretch/>
        </p:blipFill>
        <p:spPr>
          <a:xfrm>
            <a:off x="2715985" y="250111"/>
            <a:ext cx="2185001" cy="2135899"/>
          </a:xfrm>
          <a:prstGeom prst="rect">
            <a:avLst/>
          </a:prstGeom>
          <a:noFill/>
          <a:ln>
            <a:noFill/>
          </a:ln>
        </p:spPr>
      </p:pic>
      <p:pic>
        <p:nvPicPr>
          <p:cNvPr id="68" name="Google Shape;68;p129"/>
          <p:cNvPicPr preferRelativeResize="0"/>
          <p:nvPr/>
        </p:nvPicPr>
        <p:blipFill rotWithShape="1">
          <a:blip r:embed="rId4">
            <a:alphaModFix/>
          </a:blip>
          <a:srcRect/>
          <a:stretch/>
        </p:blipFill>
        <p:spPr>
          <a:xfrm rot="-5400000" flipH="1">
            <a:off x="8522345" y="4231333"/>
            <a:ext cx="3310914" cy="4028401"/>
          </a:xfrm>
          <a:prstGeom prst="rect">
            <a:avLst/>
          </a:prstGeom>
          <a:noFill/>
          <a:ln>
            <a:noFill/>
          </a:ln>
        </p:spPr>
      </p:pic>
      <p:sp>
        <p:nvSpPr>
          <p:cNvPr id="69" name="Google Shape;69;p129"/>
          <p:cNvSpPr/>
          <p:nvPr/>
        </p:nvSpPr>
        <p:spPr>
          <a:xfrm>
            <a:off x="0" y="0"/>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70" name="Google Shape;70;p129"/>
          <p:cNvPicPr preferRelativeResize="0"/>
          <p:nvPr/>
        </p:nvPicPr>
        <p:blipFill rotWithShape="1">
          <a:blip r:embed="rId6">
            <a:alphaModFix/>
          </a:blip>
          <a:srcRect/>
          <a:stretch/>
        </p:blipFill>
        <p:spPr>
          <a:xfrm>
            <a:off x="772998" y="284978"/>
            <a:ext cx="1410575" cy="216000"/>
          </a:xfrm>
          <a:prstGeom prst="rect">
            <a:avLst/>
          </a:prstGeom>
          <a:noFill/>
          <a:ln>
            <a:noFill/>
          </a:ln>
        </p:spPr>
      </p:pic>
      <p:pic>
        <p:nvPicPr>
          <p:cNvPr id="71" name="Google Shape;71;p129"/>
          <p:cNvPicPr preferRelativeResize="0"/>
          <p:nvPr/>
        </p:nvPicPr>
        <p:blipFill rotWithShape="1">
          <a:blip r:embed="rId7">
            <a:alphaModFix/>
          </a:blip>
          <a:srcRect/>
          <a:stretch/>
        </p:blipFill>
        <p:spPr>
          <a:xfrm>
            <a:off x="10561576" y="284978"/>
            <a:ext cx="857427" cy="216001"/>
          </a:xfrm>
          <a:prstGeom prst="rect">
            <a:avLst/>
          </a:prstGeom>
          <a:noFill/>
          <a:ln>
            <a:noFill/>
          </a:ln>
        </p:spPr>
      </p:pic>
      <p:sp>
        <p:nvSpPr>
          <p:cNvPr id="72" name="Google Shape;72;p129"/>
          <p:cNvSpPr txBox="1">
            <a:spLocks noGrp="1"/>
          </p:cNvSpPr>
          <p:nvPr>
            <p:ph type="ctrTitle"/>
          </p:nvPr>
        </p:nvSpPr>
        <p:spPr>
          <a:xfrm>
            <a:off x="5951975" y="1731975"/>
            <a:ext cx="5510400" cy="2387700"/>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5400"/>
              <a:buFont typeface="Arial"/>
              <a:buNone/>
              <a:defRPr sz="5400">
                <a:solidFill>
                  <a:schemeClr val="lt1"/>
                </a:solidFill>
              </a:defRPr>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400"/>
              <a:buNone/>
              <a:defRPr>
                <a:solidFill>
                  <a:schemeClr val="lt1"/>
                </a:solidFill>
              </a:defRPr>
            </a:lvl3pPr>
            <a:lvl4pPr lvl="3" algn="r">
              <a:lnSpc>
                <a:spcPct val="100000"/>
              </a:lnSpc>
              <a:spcBef>
                <a:spcPts val="0"/>
              </a:spcBef>
              <a:spcAft>
                <a:spcPts val="0"/>
              </a:spcAft>
              <a:buClr>
                <a:schemeClr val="lt1"/>
              </a:buClr>
              <a:buSzPts val="1400"/>
              <a:buNone/>
              <a:defRPr>
                <a:solidFill>
                  <a:schemeClr val="lt1"/>
                </a:solidFill>
              </a:defRPr>
            </a:lvl4pPr>
            <a:lvl5pPr lvl="4" algn="r">
              <a:lnSpc>
                <a:spcPct val="100000"/>
              </a:lnSpc>
              <a:spcBef>
                <a:spcPts val="0"/>
              </a:spcBef>
              <a:spcAft>
                <a:spcPts val="0"/>
              </a:spcAft>
              <a:buClr>
                <a:schemeClr val="lt1"/>
              </a:buClr>
              <a:buSzPts val="1400"/>
              <a:buNone/>
              <a:defRPr>
                <a:solidFill>
                  <a:schemeClr val="lt1"/>
                </a:solidFill>
              </a:defRPr>
            </a:lvl5pPr>
            <a:lvl6pPr lvl="5" algn="r">
              <a:lnSpc>
                <a:spcPct val="100000"/>
              </a:lnSpc>
              <a:spcBef>
                <a:spcPts val="0"/>
              </a:spcBef>
              <a:spcAft>
                <a:spcPts val="0"/>
              </a:spcAft>
              <a:buClr>
                <a:schemeClr val="lt1"/>
              </a:buClr>
              <a:buSzPts val="1400"/>
              <a:buNone/>
              <a:defRPr>
                <a:solidFill>
                  <a:schemeClr val="lt1"/>
                </a:solidFill>
              </a:defRPr>
            </a:lvl6pPr>
            <a:lvl7pPr lvl="6" algn="r">
              <a:lnSpc>
                <a:spcPct val="100000"/>
              </a:lnSpc>
              <a:spcBef>
                <a:spcPts val="0"/>
              </a:spcBef>
              <a:spcAft>
                <a:spcPts val="0"/>
              </a:spcAft>
              <a:buClr>
                <a:schemeClr val="lt1"/>
              </a:buClr>
              <a:buSzPts val="1400"/>
              <a:buNone/>
              <a:defRPr>
                <a:solidFill>
                  <a:schemeClr val="lt1"/>
                </a:solidFill>
              </a:defRPr>
            </a:lvl7pPr>
            <a:lvl8pPr lvl="7" algn="r">
              <a:lnSpc>
                <a:spcPct val="100000"/>
              </a:lnSpc>
              <a:spcBef>
                <a:spcPts val="0"/>
              </a:spcBef>
              <a:spcAft>
                <a:spcPts val="0"/>
              </a:spcAft>
              <a:buClr>
                <a:schemeClr val="lt1"/>
              </a:buClr>
              <a:buSzPts val="1400"/>
              <a:buNone/>
              <a:defRPr>
                <a:solidFill>
                  <a:schemeClr val="lt1"/>
                </a:solidFill>
              </a:defRPr>
            </a:lvl8pPr>
            <a:lvl9pPr lvl="8" algn="r">
              <a:lnSpc>
                <a:spcPct val="100000"/>
              </a:lnSpc>
              <a:spcBef>
                <a:spcPts val="0"/>
              </a:spcBef>
              <a:spcAft>
                <a:spcPts val="0"/>
              </a:spcAft>
              <a:buClr>
                <a:schemeClr val="lt1"/>
              </a:buClr>
              <a:buSzPts val="1400"/>
              <a:buNone/>
              <a:defRPr>
                <a:solidFill>
                  <a:schemeClr val="lt1"/>
                </a:solidFill>
              </a:defRPr>
            </a:lvl9pPr>
          </a:lstStyle>
          <a:p>
            <a:endParaRPr/>
          </a:p>
        </p:txBody>
      </p:sp>
      <p:sp>
        <p:nvSpPr>
          <p:cNvPr id="73" name="Google Shape;73;p129"/>
          <p:cNvSpPr txBox="1">
            <a:spLocks noGrp="1"/>
          </p:cNvSpPr>
          <p:nvPr>
            <p:ph type="subTitle" idx="1"/>
          </p:nvPr>
        </p:nvSpPr>
        <p:spPr>
          <a:xfrm>
            <a:off x="5951975" y="4211650"/>
            <a:ext cx="5510400" cy="16557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r">
              <a:lnSpc>
                <a:spcPct val="90000"/>
              </a:lnSpc>
              <a:spcBef>
                <a:spcPts val="500"/>
              </a:spcBef>
              <a:spcAft>
                <a:spcPts val="0"/>
              </a:spcAft>
              <a:buClr>
                <a:schemeClr val="lt1"/>
              </a:buClr>
              <a:buSzPts val="2000"/>
              <a:buNone/>
              <a:defRPr sz="2000">
                <a:solidFill>
                  <a:schemeClr val="lt1"/>
                </a:solidFill>
              </a:defRPr>
            </a:lvl2pPr>
            <a:lvl3pPr lvl="2" algn="r">
              <a:lnSpc>
                <a:spcPct val="90000"/>
              </a:lnSpc>
              <a:spcBef>
                <a:spcPts val="500"/>
              </a:spcBef>
              <a:spcAft>
                <a:spcPts val="0"/>
              </a:spcAft>
              <a:buClr>
                <a:schemeClr val="lt1"/>
              </a:buClr>
              <a:buSzPts val="1800"/>
              <a:buNone/>
              <a:defRPr sz="1800">
                <a:solidFill>
                  <a:schemeClr val="lt1"/>
                </a:solidFill>
              </a:defRPr>
            </a:lvl3pPr>
            <a:lvl4pPr lvl="3" algn="r">
              <a:lnSpc>
                <a:spcPct val="90000"/>
              </a:lnSpc>
              <a:spcBef>
                <a:spcPts val="500"/>
              </a:spcBef>
              <a:spcAft>
                <a:spcPts val="0"/>
              </a:spcAft>
              <a:buClr>
                <a:schemeClr val="lt1"/>
              </a:buClr>
              <a:buSzPts val="1600"/>
              <a:buNone/>
              <a:defRPr sz="1600">
                <a:solidFill>
                  <a:schemeClr val="lt1"/>
                </a:solidFill>
              </a:defRPr>
            </a:lvl4pPr>
            <a:lvl5pPr lvl="4" algn="r">
              <a:lnSpc>
                <a:spcPct val="90000"/>
              </a:lnSpc>
              <a:spcBef>
                <a:spcPts val="500"/>
              </a:spcBef>
              <a:spcAft>
                <a:spcPts val="0"/>
              </a:spcAft>
              <a:buClr>
                <a:schemeClr val="lt1"/>
              </a:buClr>
              <a:buSzPts val="1600"/>
              <a:buNone/>
              <a:defRPr sz="1600">
                <a:solidFill>
                  <a:schemeClr val="lt1"/>
                </a:solidFill>
              </a:defRPr>
            </a:lvl5pPr>
            <a:lvl6pPr lvl="5" algn="r">
              <a:lnSpc>
                <a:spcPct val="90000"/>
              </a:lnSpc>
              <a:spcBef>
                <a:spcPts val="500"/>
              </a:spcBef>
              <a:spcAft>
                <a:spcPts val="0"/>
              </a:spcAft>
              <a:buClr>
                <a:schemeClr val="lt1"/>
              </a:buClr>
              <a:buSzPts val="1600"/>
              <a:buNone/>
              <a:defRPr sz="1600">
                <a:solidFill>
                  <a:schemeClr val="lt1"/>
                </a:solidFill>
              </a:defRPr>
            </a:lvl6pPr>
            <a:lvl7pPr lvl="6" algn="r">
              <a:lnSpc>
                <a:spcPct val="90000"/>
              </a:lnSpc>
              <a:spcBef>
                <a:spcPts val="500"/>
              </a:spcBef>
              <a:spcAft>
                <a:spcPts val="0"/>
              </a:spcAft>
              <a:buClr>
                <a:schemeClr val="lt1"/>
              </a:buClr>
              <a:buSzPts val="1600"/>
              <a:buNone/>
              <a:defRPr sz="1600">
                <a:solidFill>
                  <a:schemeClr val="lt1"/>
                </a:solidFill>
              </a:defRPr>
            </a:lvl7pPr>
            <a:lvl8pPr lvl="7" algn="r">
              <a:lnSpc>
                <a:spcPct val="90000"/>
              </a:lnSpc>
              <a:spcBef>
                <a:spcPts val="500"/>
              </a:spcBef>
              <a:spcAft>
                <a:spcPts val="0"/>
              </a:spcAft>
              <a:buClr>
                <a:schemeClr val="lt1"/>
              </a:buClr>
              <a:buSzPts val="1600"/>
              <a:buNone/>
              <a:defRPr sz="1600">
                <a:solidFill>
                  <a:schemeClr val="lt1"/>
                </a:solidFill>
              </a:defRPr>
            </a:lvl8pPr>
            <a:lvl9pPr lvl="8" algn="r">
              <a:lnSpc>
                <a:spcPct val="90000"/>
              </a:lnSpc>
              <a:spcBef>
                <a:spcPts val="50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co 3">
  <p:cSld name="Blanco 3">
    <p:spTree>
      <p:nvGrpSpPr>
        <p:cNvPr id="1" name="Shape 74"/>
        <p:cNvGrpSpPr/>
        <p:nvPr/>
      </p:nvGrpSpPr>
      <p:grpSpPr>
        <a:xfrm>
          <a:off x="0" y="0"/>
          <a:ext cx="0" cy="0"/>
          <a:chOff x="0" y="0"/>
          <a:chExt cx="0" cy="0"/>
        </a:xfrm>
      </p:grpSpPr>
      <p:sp>
        <p:nvSpPr>
          <p:cNvPr id="75" name="Google Shape;75;p130"/>
          <p:cNvSpPr/>
          <p:nvPr/>
        </p:nvSpPr>
        <p:spPr>
          <a:xfrm>
            <a:off x="0" y="-2"/>
            <a:ext cx="12192000" cy="894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ortada 2" type="title">
  <p:cSld name="TITLE">
    <p:spTree>
      <p:nvGrpSpPr>
        <p:cNvPr id="1" name="Shape 76"/>
        <p:cNvGrpSpPr/>
        <p:nvPr/>
      </p:nvGrpSpPr>
      <p:grpSpPr>
        <a:xfrm>
          <a:off x="0" y="0"/>
          <a:ext cx="0" cy="0"/>
          <a:chOff x="0" y="0"/>
          <a:chExt cx="0" cy="0"/>
        </a:xfrm>
      </p:grpSpPr>
      <p:pic>
        <p:nvPicPr>
          <p:cNvPr id="77" name="Google Shape;77;p13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8" name="Google Shape;78;p131"/>
          <p:cNvSpPr txBox="1">
            <a:spLocks noGrp="1"/>
          </p:cNvSpPr>
          <p:nvPr>
            <p:ph type="ctrTitle"/>
          </p:nvPr>
        </p:nvSpPr>
        <p:spPr>
          <a:xfrm>
            <a:off x="1524000" y="16557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400"/>
              <a:buFont typeface="Arial"/>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1"/>
          <p:cNvSpPr txBox="1">
            <a:spLocks noGrp="1"/>
          </p:cNvSpPr>
          <p:nvPr>
            <p:ph type="subTitle" idx="1"/>
          </p:nvPr>
        </p:nvSpPr>
        <p:spPr>
          <a:xfrm>
            <a:off x="1524000" y="41354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0" name="Google Shape;80;p1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ortada 5" type="secHead">
  <p:cSld name="SECTION_HEADER">
    <p:spTree>
      <p:nvGrpSpPr>
        <p:cNvPr id="1" name="Shape 83"/>
        <p:cNvGrpSpPr/>
        <p:nvPr/>
      </p:nvGrpSpPr>
      <p:grpSpPr>
        <a:xfrm>
          <a:off x="0" y="0"/>
          <a:ext cx="0" cy="0"/>
          <a:chOff x="0" y="0"/>
          <a:chExt cx="0" cy="0"/>
        </a:xfrm>
      </p:grpSpPr>
      <p:pic>
        <p:nvPicPr>
          <p:cNvPr id="84" name="Google Shape;84;p13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5" name="Google Shape;85;p132"/>
          <p:cNvSpPr txBox="1">
            <a:spLocks noGrp="1"/>
          </p:cNvSpPr>
          <p:nvPr>
            <p:ph type="title"/>
          </p:nvPr>
        </p:nvSpPr>
        <p:spPr>
          <a:xfrm>
            <a:off x="838200" y="1821270"/>
            <a:ext cx="10515600" cy="1699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800"/>
              <a:buNone/>
              <a:defRPr sz="1200"/>
            </a:lvl2pPr>
            <a:lvl3pPr lvl="2" algn="l">
              <a:lnSpc>
                <a:spcPct val="100000"/>
              </a:lnSpc>
              <a:spcBef>
                <a:spcPts val="0"/>
              </a:spcBef>
              <a:spcAft>
                <a:spcPts val="0"/>
              </a:spcAft>
              <a:buSzPts val="800"/>
              <a:buNone/>
              <a:defRPr sz="1200"/>
            </a:lvl3pPr>
            <a:lvl4pPr lvl="3" algn="l">
              <a:lnSpc>
                <a:spcPct val="100000"/>
              </a:lnSpc>
              <a:spcBef>
                <a:spcPts val="0"/>
              </a:spcBef>
              <a:spcAft>
                <a:spcPts val="0"/>
              </a:spcAft>
              <a:buSzPts val="800"/>
              <a:buNone/>
              <a:defRPr sz="1200"/>
            </a:lvl4pPr>
            <a:lvl5pPr lvl="4" algn="l">
              <a:lnSpc>
                <a:spcPct val="100000"/>
              </a:lnSpc>
              <a:spcBef>
                <a:spcPts val="0"/>
              </a:spcBef>
              <a:spcAft>
                <a:spcPts val="0"/>
              </a:spcAft>
              <a:buSzPts val="800"/>
              <a:buNone/>
              <a:defRPr sz="1200"/>
            </a:lvl5pPr>
            <a:lvl6pPr lvl="5" algn="l">
              <a:lnSpc>
                <a:spcPct val="100000"/>
              </a:lnSpc>
              <a:spcBef>
                <a:spcPts val="0"/>
              </a:spcBef>
              <a:spcAft>
                <a:spcPts val="0"/>
              </a:spcAft>
              <a:buSzPts val="800"/>
              <a:buNone/>
              <a:defRPr sz="1200"/>
            </a:lvl6pPr>
            <a:lvl7pPr lvl="6" algn="l">
              <a:lnSpc>
                <a:spcPct val="100000"/>
              </a:lnSpc>
              <a:spcBef>
                <a:spcPts val="0"/>
              </a:spcBef>
              <a:spcAft>
                <a:spcPts val="0"/>
              </a:spcAft>
              <a:buSzPts val="800"/>
              <a:buNone/>
              <a:defRPr sz="1200"/>
            </a:lvl7pPr>
            <a:lvl8pPr lvl="7" algn="l">
              <a:lnSpc>
                <a:spcPct val="100000"/>
              </a:lnSpc>
              <a:spcBef>
                <a:spcPts val="0"/>
              </a:spcBef>
              <a:spcAft>
                <a:spcPts val="0"/>
              </a:spcAft>
              <a:buSzPts val="800"/>
              <a:buNone/>
              <a:defRPr sz="1200"/>
            </a:lvl8pPr>
            <a:lvl9pPr lvl="8" algn="l">
              <a:lnSpc>
                <a:spcPct val="100000"/>
              </a:lnSpc>
              <a:spcBef>
                <a:spcPts val="0"/>
              </a:spcBef>
              <a:spcAft>
                <a:spcPts val="0"/>
              </a:spcAft>
              <a:buSzPts val="800"/>
              <a:buNone/>
              <a:defRPr sz="1200"/>
            </a:lvl9pPr>
          </a:lstStyle>
          <a:p>
            <a:endParaRPr/>
          </a:p>
        </p:txBody>
      </p:sp>
      <p:sp>
        <p:nvSpPr>
          <p:cNvPr id="86" name="Google Shape;86;p1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132"/>
          <p:cNvSpPr txBox="1">
            <a:spLocks noGrp="1"/>
          </p:cNvSpPr>
          <p:nvPr>
            <p:ph type="subTitle" idx="1"/>
          </p:nvPr>
        </p:nvSpPr>
        <p:spPr>
          <a:xfrm>
            <a:off x="838200" y="3827646"/>
            <a:ext cx="9144000" cy="1099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l">
              <a:lnSpc>
                <a:spcPct val="90000"/>
              </a:lnSpc>
              <a:spcBef>
                <a:spcPts val="500"/>
              </a:spcBef>
              <a:spcAft>
                <a:spcPts val="0"/>
              </a:spcAft>
              <a:buClr>
                <a:schemeClr val="lt1"/>
              </a:buClr>
              <a:buSzPts val="2000"/>
              <a:buNone/>
              <a:defRPr sz="2000">
                <a:solidFill>
                  <a:schemeClr val="lt1"/>
                </a:solidFill>
              </a:defRPr>
            </a:lvl2pPr>
            <a:lvl3pPr lvl="2" algn="l">
              <a:lnSpc>
                <a:spcPct val="90000"/>
              </a:lnSpc>
              <a:spcBef>
                <a:spcPts val="500"/>
              </a:spcBef>
              <a:spcAft>
                <a:spcPts val="0"/>
              </a:spcAft>
              <a:buClr>
                <a:schemeClr val="lt1"/>
              </a:buClr>
              <a:buSzPts val="1800"/>
              <a:buNone/>
              <a:defRPr sz="1800">
                <a:solidFill>
                  <a:schemeClr val="lt1"/>
                </a:solidFill>
              </a:defRPr>
            </a:lvl3pPr>
            <a:lvl4pPr lvl="3" algn="l">
              <a:lnSpc>
                <a:spcPct val="90000"/>
              </a:lnSpc>
              <a:spcBef>
                <a:spcPts val="500"/>
              </a:spcBef>
              <a:spcAft>
                <a:spcPts val="0"/>
              </a:spcAft>
              <a:buClr>
                <a:schemeClr val="lt1"/>
              </a:buClr>
              <a:buSzPts val="1600"/>
              <a:buNone/>
              <a:defRPr sz="1600">
                <a:solidFill>
                  <a:schemeClr val="lt1"/>
                </a:solidFill>
              </a:defRPr>
            </a:lvl4pPr>
            <a:lvl5pPr lvl="4" algn="l">
              <a:lnSpc>
                <a:spcPct val="90000"/>
              </a:lnSpc>
              <a:spcBef>
                <a:spcPts val="500"/>
              </a:spcBef>
              <a:spcAft>
                <a:spcPts val="0"/>
              </a:spcAft>
              <a:buClr>
                <a:schemeClr val="lt1"/>
              </a:buClr>
              <a:buSzPts val="1600"/>
              <a:buNone/>
              <a:defRPr sz="1600">
                <a:solidFill>
                  <a:schemeClr val="lt1"/>
                </a:solidFill>
              </a:defRPr>
            </a:lvl5pPr>
            <a:lvl6pPr lvl="5" algn="l">
              <a:lnSpc>
                <a:spcPct val="90000"/>
              </a:lnSpc>
              <a:spcBef>
                <a:spcPts val="500"/>
              </a:spcBef>
              <a:spcAft>
                <a:spcPts val="0"/>
              </a:spcAft>
              <a:buClr>
                <a:schemeClr val="lt1"/>
              </a:buClr>
              <a:buSzPts val="1600"/>
              <a:buNone/>
              <a:defRPr sz="1600">
                <a:solidFill>
                  <a:schemeClr val="lt1"/>
                </a:solidFill>
              </a:defRPr>
            </a:lvl6pPr>
            <a:lvl7pPr lvl="6" algn="l">
              <a:lnSpc>
                <a:spcPct val="90000"/>
              </a:lnSpc>
              <a:spcBef>
                <a:spcPts val="500"/>
              </a:spcBef>
              <a:spcAft>
                <a:spcPts val="0"/>
              </a:spcAft>
              <a:buClr>
                <a:schemeClr val="lt1"/>
              </a:buClr>
              <a:buSzPts val="1600"/>
              <a:buNone/>
              <a:defRPr sz="1600">
                <a:solidFill>
                  <a:schemeClr val="lt1"/>
                </a:solidFill>
              </a:defRPr>
            </a:lvl7pPr>
            <a:lvl8pPr lvl="7" algn="l">
              <a:lnSpc>
                <a:spcPct val="90000"/>
              </a:lnSpc>
              <a:spcBef>
                <a:spcPts val="500"/>
              </a:spcBef>
              <a:spcAft>
                <a:spcPts val="0"/>
              </a:spcAft>
              <a:buClr>
                <a:schemeClr val="lt1"/>
              </a:buClr>
              <a:buSzPts val="1600"/>
              <a:buNone/>
              <a:defRPr sz="1600">
                <a:solidFill>
                  <a:schemeClr val="lt1"/>
                </a:solidFill>
              </a:defRPr>
            </a:lvl8pPr>
            <a:lvl9pPr lvl="8" algn="l">
              <a:lnSpc>
                <a:spcPct val="90000"/>
              </a:lnSpc>
              <a:spcBef>
                <a:spcPts val="50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23"/>
          <p:cNvPicPr preferRelativeResize="0"/>
          <p:nvPr/>
        </p:nvPicPr>
        <p:blipFill rotWithShape="1">
          <a:blip r:embed="rId15">
            <a:alphaModFix/>
          </a:blip>
          <a:srcRect/>
          <a:stretch/>
        </p:blipFill>
        <p:spPr>
          <a:xfrm>
            <a:off x="0" y="-9820"/>
            <a:ext cx="12192000" cy="6858000"/>
          </a:xfrm>
          <a:prstGeom prst="rect">
            <a:avLst/>
          </a:prstGeom>
          <a:noFill/>
          <a:ln>
            <a:noFill/>
          </a:ln>
        </p:spPr>
      </p:pic>
      <p:sp>
        <p:nvSpPr>
          <p:cNvPr id="11" name="Google Shape;11;p123"/>
          <p:cNvSpPr txBox="1">
            <a:spLocks noGrp="1"/>
          </p:cNvSpPr>
          <p:nvPr>
            <p:ph type="title"/>
          </p:nvPr>
        </p:nvSpPr>
        <p:spPr>
          <a:xfrm>
            <a:off x="838200" y="1096653"/>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23"/>
          <p:cNvSpPr txBox="1">
            <a:spLocks noGrp="1"/>
          </p:cNvSpPr>
          <p:nvPr>
            <p:ph type="body" idx="1"/>
          </p:nvPr>
        </p:nvSpPr>
        <p:spPr>
          <a:xfrm>
            <a:off x="838200" y="2769325"/>
            <a:ext cx="10515600" cy="340763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s://scikit-learn.org/stable/modules/generated/sklearn.tree.DecisionTreeRegressor.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9"/>
          <p:cNvPicPr preferRelativeResize="0"/>
          <p:nvPr/>
        </p:nvPicPr>
        <p:blipFill rotWithShape="1">
          <a:blip r:embed="rId3">
            <a:alphaModFix/>
          </a:blip>
          <a:srcRect/>
          <a:stretch/>
        </p:blipFill>
        <p:spPr>
          <a:xfrm>
            <a:off x="917860" y="2229384"/>
            <a:ext cx="3920897" cy="2352538"/>
          </a:xfrm>
          <a:prstGeom prst="rect">
            <a:avLst/>
          </a:prstGeom>
          <a:noFill/>
          <a:ln>
            <a:noFill/>
          </a:ln>
        </p:spPr>
      </p:pic>
      <p:sp>
        <p:nvSpPr>
          <p:cNvPr id="114" name="Google Shape;114;p9"/>
          <p:cNvSpPr/>
          <p:nvPr/>
        </p:nvSpPr>
        <p:spPr>
          <a:xfrm>
            <a:off x="795000" y="4738945"/>
            <a:ext cx="5830657" cy="36921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None/>
            </a:pPr>
            <a:r>
              <a:rPr lang="en-US" sz="2399" b="0" i="0" u="none" strike="noStrike" cap="none">
                <a:solidFill>
                  <a:schemeClr val="lt1"/>
                </a:solidFill>
                <a:latin typeface="Arial"/>
                <a:ea typeface="Arial"/>
                <a:cs typeface="Arial"/>
                <a:sym typeface="Arial"/>
              </a:rPr>
              <a:t>Curso de Inteligencia Artificial</a:t>
            </a:r>
            <a:endParaRPr sz="2399"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105"/>
          <p:cNvGrpSpPr/>
          <p:nvPr/>
        </p:nvGrpSpPr>
        <p:grpSpPr>
          <a:xfrm>
            <a:off x="1704406" y="1895031"/>
            <a:ext cx="8783192" cy="200055"/>
            <a:chOff x="559817" y="2136914"/>
            <a:chExt cx="8783192" cy="200055"/>
          </a:xfrm>
        </p:grpSpPr>
        <p:sp>
          <p:nvSpPr>
            <p:cNvPr id="228" name="Google Shape;228;p105"/>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29" name="Google Shape;229;p105"/>
            <p:cNvSpPr/>
            <p:nvPr/>
          </p:nvSpPr>
          <p:spPr>
            <a:xfrm>
              <a:off x="712182" y="2136914"/>
              <a:ext cx="863082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300" b="0" i="0" u="none" strike="noStrike" cap="none">
                  <a:solidFill>
                    <a:srgbClr val="262626"/>
                  </a:solidFill>
                  <a:latin typeface="Arial"/>
                  <a:ea typeface="Arial"/>
                  <a:cs typeface="Arial"/>
                  <a:sym typeface="Arial"/>
                </a:rPr>
                <a:t>Construcción de un árbol de decisión.</a:t>
              </a:r>
              <a:endParaRPr/>
            </a:p>
          </p:txBody>
        </p:sp>
      </p:grpSp>
      <p:grpSp>
        <p:nvGrpSpPr>
          <p:cNvPr id="230" name="Google Shape;230;p105"/>
          <p:cNvGrpSpPr/>
          <p:nvPr/>
        </p:nvGrpSpPr>
        <p:grpSpPr>
          <a:xfrm>
            <a:off x="1818373" y="2255440"/>
            <a:ext cx="8669227" cy="3215161"/>
            <a:chOff x="673782" y="2352218"/>
            <a:chExt cx="8669227" cy="3215161"/>
          </a:xfrm>
        </p:grpSpPr>
        <p:grpSp>
          <p:nvGrpSpPr>
            <p:cNvPr id="231" name="Google Shape;231;p105"/>
            <p:cNvGrpSpPr/>
            <p:nvPr/>
          </p:nvGrpSpPr>
          <p:grpSpPr>
            <a:xfrm>
              <a:off x="673782" y="2352218"/>
              <a:ext cx="8669226" cy="691673"/>
              <a:chOff x="673782" y="2327577"/>
              <a:chExt cx="8669226" cy="691673"/>
            </a:xfrm>
          </p:grpSpPr>
          <p:sp>
            <p:nvSpPr>
              <p:cNvPr id="232" name="Google Shape;232;p105"/>
              <p:cNvSpPr/>
              <p:nvPr/>
            </p:nvSpPr>
            <p:spPr>
              <a:xfrm>
                <a:off x="2777374" y="2327577"/>
                <a:ext cx="6565634" cy="691673"/>
              </a:xfrm>
              <a:prstGeom prst="roundRect">
                <a:avLst>
                  <a:gd name="adj" fmla="val 0"/>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Elaborar un árbol de decisiones mediante la designación del criterio de división y la regla de detención apropiados de acuerdo con el propósito y la estructura de datos del análisis</a:t>
                </a:r>
                <a:endParaRPr/>
              </a:p>
            </p:txBody>
          </p:sp>
          <p:sp>
            <p:nvSpPr>
              <p:cNvPr id="233" name="Google Shape;233;p105"/>
              <p:cNvSpPr/>
              <p:nvPr/>
            </p:nvSpPr>
            <p:spPr>
              <a:xfrm>
                <a:off x="673782" y="2327577"/>
                <a:ext cx="1937370" cy="691673"/>
              </a:xfrm>
              <a:prstGeom prst="roundRect">
                <a:avLst>
                  <a:gd name="adj" fmla="val 0"/>
                </a:avLst>
              </a:prstGeom>
              <a:solidFill>
                <a:srgbClr val="1429A0"/>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Construcción de un árbol de decisión.</a:t>
                </a:r>
                <a:endParaRPr/>
              </a:p>
            </p:txBody>
          </p:sp>
        </p:grpSp>
        <p:grpSp>
          <p:nvGrpSpPr>
            <p:cNvPr id="234" name="Google Shape;234;p105"/>
            <p:cNvGrpSpPr/>
            <p:nvPr/>
          </p:nvGrpSpPr>
          <p:grpSpPr>
            <a:xfrm>
              <a:off x="673782" y="3185710"/>
              <a:ext cx="8669226" cy="696062"/>
              <a:chOff x="673782" y="3185710"/>
              <a:chExt cx="8669226" cy="696062"/>
            </a:xfrm>
          </p:grpSpPr>
          <p:sp>
            <p:nvSpPr>
              <p:cNvPr id="235" name="Google Shape;235;p105"/>
              <p:cNvSpPr/>
              <p:nvPr/>
            </p:nvSpPr>
            <p:spPr>
              <a:xfrm>
                <a:off x="2777374" y="3190099"/>
                <a:ext cx="6565634" cy="691673"/>
              </a:xfrm>
              <a:prstGeom prst="roundRect">
                <a:avLst>
                  <a:gd name="adj" fmla="val 0"/>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Eliminar ramas que tienen un alto riesgo de tasa de error o reglas inapropiadas</a:t>
                </a:r>
                <a:endParaRPr/>
              </a:p>
            </p:txBody>
          </p:sp>
          <p:sp>
            <p:nvSpPr>
              <p:cNvPr id="236" name="Google Shape;236;p105"/>
              <p:cNvSpPr/>
              <p:nvPr/>
            </p:nvSpPr>
            <p:spPr>
              <a:xfrm>
                <a:off x="673782" y="3185710"/>
                <a:ext cx="1937370" cy="691673"/>
              </a:xfrm>
              <a:prstGeom prst="roundRect">
                <a:avLst>
                  <a:gd name="adj" fmla="val 0"/>
                </a:avLst>
              </a:prstGeom>
              <a:solidFill>
                <a:srgbClr val="1429A0"/>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Ramificación</a:t>
                </a:r>
                <a:endParaRPr/>
              </a:p>
            </p:txBody>
          </p:sp>
        </p:grpSp>
        <p:grpSp>
          <p:nvGrpSpPr>
            <p:cNvPr id="237" name="Google Shape;237;p105"/>
            <p:cNvGrpSpPr/>
            <p:nvPr/>
          </p:nvGrpSpPr>
          <p:grpSpPr>
            <a:xfrm>
              <a:off x="673782" y="4027980"/>
              <a:ext cx="8669226" cy="691673"/>
              <a:chOff x="673782" y="4113121"/>
              <a:chExt cx="8669226" cy="691673"/>
            </a:xfrm>
          </p:grpSpPr>
          <p:sp>
            <p:nvSpPr>
              <p:cNvPr id="238" name="Google Shape;238;p105"/>
              <p:cNvSpPr/>
              <p:nvPr/>
            </p:nvSpPr>
            <p:spPr>
              <a:xfrm>
                <a:off x="2777374" y="4113121"/>
                <a:ext cx="6565634" cy="691673"/>
              </a:xfrm>
              <a:prstGeom prst="roundRect">
                <a:avLst>
                  <a:gd name="adj" fmla="val 0"/>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Evaluación del árbol de decisión a través de la validación cruzada utilizando el gráfico de ganancia, el gráfico de riesgo o los datos de prueba.</a:t>
                </a:r>
                <a:endParaRPr/>
              </a:p>
            </p:txBody>
          </p:sp>
          <p:sp>
            <p:nvSpPr>
              <p:cNvPr id="239" name="Google Shape;239;p105"/>
              <p:cNvSpPr/>
              <p:nvPr/>
            </p:nvSpPr>
            <p:spPr>
              <a:xfrm>
                <a:off x="673782" y="4113121"/>
                <a:ext cx="1937370" cy="691673"/>
              </a:xfrm>
              <a:prstGeom prst="roundRect">
                <a:avLst>
                  <a:gd name="adj" fmla="val 0"/>
                </a:avLst>
              </a:prstGeom>
              <a:solidFill>
                <a:srgbClr val="1429A0"/>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Evaluación de validez</a:t>
                </a:r>
                <a:endParaRPr/>
              </a:p>
            </p:txBody>
          </p:sp>
        </p:grpSp>
        <p:grpSp>
          <p:nvGrpSpPr>
            <p:cNvPr id="240" name="Google Shape;240;p105"/>
            <p:cNvGrpSpPr/>
            <p:nvPr/>
          </p:nvGrpSpPr>
          <p:grpSpPr>
            <a:xfrm>
              <a:off x="673782" y="4875706"/>
              <a:ext cx="8669227" cy="691673"/>
              <a:chOff x="673782" y="5040533"/>
              <a:chExt cx="8669227" cy="691673"/>
            </a:xfrm>
          </p:grpSpPr>
          <p:sp>
            <p:nvSpPr>
              <p:cNvPr id="241" name="Google Shape;241;p105"/>
              <p:cNvSpPr/>
              <p:nvPr/>
            </p:nvSpPr>
            <p:spPr>
              <a:xfrm>
                <a:off x="2777375" y="5040533"/>
                <a:ext cx="6565634" cy="691673"/>
              </a:xfrm>
              <a:prstGeom prst="roundRect">
                <a:avLst>
                  <a:gd name="adj" fmla="val 0"/>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Interpretación del árbol de decisión y establecimiento de un modelo de predicción</a:t>
                </a:r>
                <a:endParaRPr/>
              </a:p>
            </p:txBody>
          </p:sp>
          <p:sp>
            <p:nvSpPr>
              <p:cNvPr id="242" name="Google Shape;242;p105"/>
              <p:cNvSpPr/>
              <p:nvPr/>
            </p:nvSpPr>
            <p:spPr>
              <a:xfrm>
                <a:off x="673782" y="5040533"/>
                <a:ext cx="1937370" cy="691673"/>
              </a:xfrm>
              <a:prstGeom prst="roundRect">
                <a:avLst>
                  <a:gd name="adj" fmla="val 0"/>
                </a:avLst>
              </a:prstGeom>
              <a:solidFill>
                <a:srgbClr val="1429A0"/>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Interpretación y predicción</a:t>
                </a:r>
                <a:endParaRPr/>
              </a:p>
            </p:txBody>
          </p:sp>
        </p:grpSp>
      </p:grpSp>
      <p:sp>
        <p:nvSpPr>
          <p:cNvPr id="243" name="Google Shape;243;p105"/>
          <p:cNvSpPr/>
          <p:nvPr/>
        </p:nvSpPr>
        <p:spPr>
          <a:xfrm>
            <a:off x="1025626" y="1274377"/>
            <a:ext cx="900498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err="1">
                <a:solidFill>
                  <a:srgbClr val="0C0C0C"/>
                </a:solidFill>
                <a:latin typeface="Arial"/>
                <a:ea typeface="Arial"/>
                <a:cs typeface="Arial"/>
                <a:sym typeface="Arial"/>
              </a:rPr>
              <a:t>Cómo</a:t>
            </a:r>
            <a:r>
              <a:rPr lang="en-US" sz="2400" b="0" i="0" u="none" strike="noStrike" cap="none" dirty="0">
                <a:solidFill>
                  <a:srgbClr val="0C0C0C"/>
                </a:solidFill>
                <a:latin typeface="Arial"/>
                <a:ea typeface="Arial"/>
                <a:cs typeface="Arial"/>
                <a:sym typeface="Arial"/>
              </a:rPr>
              <a:t> </a:t>
            </a:r>
            <a:r>
              <a:rPr lang="en-US" sz="2400" b="0" i="0" u="none" strike="noStrike" cap="none" dirty="0" err="1">
                <a:solidFill>
                  <a:srgbClr val="0C0C0C"/>
                </a:solidFill>
                <a:latin typeface="Arial"/>
                <a:ea typeface="Arial"/>
                <a:cs typeface="Arial"/>
                <a:sym typeface="Arial"/>
              </a:rPr>
              <a:t>construir</a:t>
            </a:r>
            <a:r>
              <a:rPr lang="en-US" sz="2400" b="0" i="0" u="none" strike="noStrike" cap="none" dirty="0">
                <a:solidFill>
                  <a:srgbClr val="0C0C0C"/>
                </a:solidFill>
                <a:latin typeface="Arial"/>
                <a:ea typeface="Arial"/>
                <a:cs typeface="Arial"/>
                <a:sym typeface="Arial"/>
              </a:rPr>
              <a:t> un </a:t>
            </a:r>
            <a:r>
              <a:rPr lang="en-US" sz="2400" b="0" i="0" u="none" strike="noStrike" cap="none" dirty="0" err="1">
                <a:solidFill>
                  <a:srgbClr val="0C0C0C"/>
                </a:solidFill>
                <a:latin typeface="Arial"/>
                <a:ea typeface="Arial"/>
                <a:cs typeface="Arial"/>
                <a:sym typeface="Arial"/>
              </a:rPr>
              <a:t>modelo</a:t>
            </a:r>
            <a:r>
              <a:rPr lang="en-US" sz="2400" b="0" i="0" u="none" strike="noStrike" cap="none" dirty="0">
                <a:solidFill>
                  <a:srgbClr val="0C0C0C"/>
                </a:solidFill>
                <a:latin typeface="Arial"/>
                <a:ea typeface="Arial"/>
                <a:cs typeface="Arial"/>
                <a:sym typeface="Arial"/>
              </a:rPr>
              <a:t> de árbol de </a:t>
            </a:r>
            <a:r>
              <a:rPr lang="en-US" sz="2400" b="0" i="0" u="none" strike="noStrike" cap="none" dirty="0" err="1">
                <a:solidFill>
                  <a:srgbClr val="0C0C0C"/>
                </a:solidFill>
                <a:latin typeface="Arial"/>
                <a:ea typeface="Arial"/>
                <a:cs typeface="Arial"/>
                <a:sym typeface="Arial"/>
              </a:rPr>
              <a:t>decisión</a:t>
            </a:r>
            <a:endParaRPr dirty="0"/>
          </a:p>
        </p:txBody>
      </p:sp>
      <p:sp>
        <p:nvSpPr>
          <p:cNvPr id="244" name="Google Shape;244;p105"/>
          <p:cNvSpPr/>
          <p:nvPr/>
        </p:nvSpPr>
        <p:spPr>
          <a:xfrm>
            <a:off x="10599572" y="6491429"/>
            <a:ext cx="1038103" cy="24622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600" b="0" i="0" u="none" strike="noStrike" cap="none">
                <a:solidFill>
                  <a:srgbClr val="D8D8D8"/>
                </a:solidFill>
                <a:latin typeface="Arial"/>
                <a:ea typeface="Arial"/>
                <a:cs typeface="Arial"/>
                <a:sym typeface="Arial"/>
              </a:rPr>
              <a:t>UNIDAD 04</a:t>
            </a:r>
            <a:endParaRPr/>
          </a:p>
        </p:txBody>
      </p:sp>
      <p:sp>
        <p:nvSpPr>
          <p:cNvPr id="245" name="Google Shape;245;p105"/>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pSp>
        <p:nvGrpSpPr>
          <p:cNvPr id="251" name="Google Shape;251;p106"/>
          <p:cNvGrpSpPr/>
          <p:nvPr/>
        </p:nvGrpSpPr>
        <p:grpSpPr>
          <a:xfrm>
            <a:off x="271846" y="3854055"/>
            <a:ext cx="6217932" cy="2334928"/>
            <a:chOff x="1459024" y="3412735"/>
            <a:chExt cx="6217932" cy="2334928"/>
          </a:xfrm>
        </p:grpSpPr>
        <p:sp>
          <p:nvSpPr>
            <p:cNvPr id="252" name="Google Shape;252;p106"/>
            <p:cNvSpPr/>
            <p:nvPr/>
          </p:nvSpPr>
          <p:spPr>
            <a:xfrm>
              <a:off x="1891072" y="3429000"/>
              <a:ext cx="936104" cy="50405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40</a:t>
              </a:r>
              <a:endParaRPr sz="1400" b="0" i="0" u="none" strike="noStrike" cap="none">
                <a:solidFill>
                  <a:srgbClr val="000000"/>
                </a:solidFill>
                <a:latin typeface="Arial"/>
                <a:ea typeface="Arial"/>
                <a:cs typeface="Arial"/>
                <a:sym typeface="Arial"/>
              </a:endParaRPr>
            </a:p>
          </p:txBody>
        </p:sp>
        <p:sp>
          <p:nvSpPr>
            <p:cNvPr id="253" name="Google Shape;253;p106"/>
            <p:cNvSpPr/>
            <p:nvPr/>
          </p:nvSpPr>
          <p:spPr>
            <a:xfrm>
              <a:off x="2827176" y="3429000"/>
              <a:ext cx="1368152" cy="504056"/>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60</a:t>
              </a:r>
              <a:endParaRPr sz="1400" b="0" i="0" u="none" strike="noStrike" cap="none">
                <a:solidFill>
                  <a:srgbClr val="000000"/>
                </a:solidFill>
                <a:latin typeface="Arial"/>
                <a:ea typeface="Arial"/>
                <a:cs typeface="Arial"/>
                <a:sym typeface="Arial"/>
              </a:endParaRPr>
            </a:p>
          </p:txBody>
        </p:sp>
        <p:sp>
          <p:nvSpPr>
            <p:cNvPr id="254" name="Google Shape;254;p106"/>
            <p:cNvSpPr/>
            <p:nvPr/>
          </p:nvSpPr>
          <p:spPr>
            <a:xfrm>
              <a:off x="1459024" y="4388735"/>
              <a:ext cx="576064" cy="50405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28</a:t>
              </a:r>
              <a:endParaRPr sz="1400" b="0" i="0" u="none" strike="noStrike" cap="none">
                <a:solidFill>
                  <a:srgbClr val="000000"/>
                </a:solidFill>
                <a:latin typeface="Arial"/>
                <a:ea typeface="Arial"/>
                <a:cs typeface="Arial"/>
                <a:sym typeface="Arial"/>
              </a:endParaRPr>
            </a:p>
          </p:txBody>
        </p:sp>
        <p:sp>
          <p:nvSpPr>
            <p:cNvPr id="255" name="Google Shape;255;p106"/>
            <p:cNvSpPr/>
            <p:nvPr/>
          </p:nvSpPr>
          <p:spPr>
            <a:xfrm>
              <a:off x="2035088" y="4388735"/>
              <a:ext cx="936104" cy="504056"/>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42</a:t>
              </a:r>
              <a:endParaRPr sz="1400" b="0" i="0" u="none" strike="noStrike" cap="none">
                <a:solidFill>
                  <a:srgbClr val="000000"/>
                </a:solidFill>
                <a:latin typeface="Arial"/>
                <a:ea typeface="Arial"/>
                <a:cs typeface="Arial"/>
                <a:sym typeface="Arial"/>
              </a:endParaRPr>
            </a:p>
          </p:txBody>
        </p:sp>
        <p:sp>
          <p:nvSpPr>
            <p:cNvPr id="256" name="Google Shape;256;p106"/>
            <p:cNvSpPr/>
            <p:nvPr/>
          </p:nvSpPr>
          <p:spPr>
            <a:xfrm>
              <a:off x="3367236" y="4388735"/>
              <a:ext cx="540060" cy="50405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12</a:t>
              </a:r>
              <a:endParaRPr sz="1400" b="0" i="0" u="none" strike="noStrike" cap="none" dirty="0">
                <a:solidFill>
                  <a:srgbClr val="000000"/>
                </a:solidFill>
                <a:latin typeface="Arial"/>
                <a:ea typeface="Arial"/>
                <a:cs typeface="Arial"/>
                <a:sym typeface="Arial"/>
              </a:endParaRPr>
            </a:p>
          </p:txBody>
        </p:sp>
        <p:sp>
          <p:nvSpPr>
            <p:cNvPr id="257" name="Google Shape;257;p106"/>
            <p:cNvSpPr/>
            <p:nvPr/>
          </p:nvSpPr>
          <p:spPr>
            <a:xfrm>
              <a:off x="3907296" y="4388735"/>
              <a:ext cx="504056" cy="504056"/>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18</a:t>
              </a:r>
              <a:endParaRPr sz="1400" b="0" i="0" u="none" strike="noStrike" cap="none">
                <a:solidFill>
                  <a:srgbClr val="000000"/>
                </a:solidFill>
                <a:latin typeface="Arial"/>
                <a:ea typeface="Arial"/>
                <a:cs typeface="Arial"/>
                <a:sym typeface="Arial"/>
              </a:endParaRPr>
            </a:p>
          </p:txBody>
        </p:sp>
        <p:cxnSp>
          <p:nvCxnSpPr>
            <p:cNvPr id="258" name="Google Shape;258;p106"/>
            <p:cNvCxnSpPr/>
            <p:nvPr/>
          </p:nvCxnSpPr>
          <p:spPr>
            <a:xfrm flipH="1">
              <a:off x="2035088" y="3933056"/>
              <a:ext cx="792088" cy="455679"/>
            </a:xfrm>
            <a:prstGeom prst="straightConnector1">
              <a:avLst/>
            </a:prstGeom>
            <a:noFill/>
            <a:ln w="28575" cap="flat" cmpd="sng">
              <a:solidFill>
                <a:srgbClr val="C00000"/>
              </a:solidFill>
              <a:prstDash val="solid"/>
              <a:miter lim="800000"/>
              <a:headEnd type="none" w="sm" len="sm"/>
              <a:tailEnd type="triangle" w="med" len="med"/>
            </a:ln>
          </p:spPr>
        </p:cxnSp>
        <p:cxnSp>
          <p:nvCxnSpPr>
            <p:cNvPr id="259" name="Google Shape;259;p106"/>
            <p:cNvCxnSpPr/>
            <p:nvPr/>
          </p:nvCxnSpPr>
          <p:spPr>
            <a:xfrm>
              <a:off x="2827176" y="3933056"/>
              <a:ext cx="1080120" cy="455679"/>
            </a:xfrm>
            <a:prstGeom prst="straightConnector1">
              <a:avLst/>
            </a:prstGeom>
            <a:noFill/>
            <a:ln w="28575" cap="flat" cmpd="sng">
              <a:solidFill>
                <a:srgbClr val="1429A0"/>
              </a:solidFill>
              <a:prstDash val="solid"/>
              <a:miter lim="800000"/>
              <a:headEnd type="none" w="sm" len="sm"/>
              <a:tailEnd type="triangle" w="med" len="med"/>
            </a:ln>
          </p:spPr>
        </p:cxnSp>
        <p:sp>
          <p:nvSpPr>
            <p:cNvPr id="260" name="Google Shape;260;p106"/>
            <p:cNvSpPr/>
            <p:nvPr/>
          </p:nvSpPr>
          <p:spPr>
            <a:xfrm>
              <a:off x="4976656" y="3412735"/>
              <a:ext cx="936104" cy="50405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40</a:t>
              </a:r>
              <a:endParaRPr sz="1400" b="0" i="0" u="none" strike="noStrike" cap="none">
                <a:solidFill>
                  <a:srgbClr val="000000"/>
                </a:solidFill>
                <a:latin typeface="Arial"/>
                <a:ea typeface="Arial"/>
                <a:cs typeface="Arial"/>
                <a:sym typeface="Arial"/>
              </a:endParaRPr>
            </a:p>
          </p:txBody>
        </p:sp>
        <p:sp>
          <p:nvSpPr>
            <p:cNvPr id="261" name="Google Shape;261;p106"/>
            <p:cNvSpPr/>
            <p:nvPr/>
          </p:nvSpPr>
          <p:spPr>
            <a:xfrm>
              <a:off x="5912760" y="3412735"/>
              <a:ext cx="1368152" cy="504056"/>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60</a:t>
              </a:r>
              <a:endParaRPr sz="1400" b="0" i="0" u="none" strike="noStrike" cap="none">
                <a:solidFill>
                  <a:srgbClr val="000000"/>
                </a:solidFill>
                <a:latin typeface="Arial"/>
                <a:ea typeface="Arial"/>
                <a:cs typeface="Arial"/>
                <a:sym typeface="Arial"/>
              </a:endParaRPr>
            </a:p>
          </p:txBody>
        </p:sp>
        <p:cxnSp>
          <p:nvCxnSpPr>
            <p:cNvPr id="262" name="Google Shape;262;p106"/>
            <p:cNvCxnSpPr/>
            <p:nvPr/>
          </p:nvCxnSpPr>
          <p:spPr>
            <a:xfrm flipH="1">
              <a:off x="5120672" y="3916791"/>
              <a:ext cx="792088" cy="455679"/>
            </a:xfrm>
            <a:prstGeom prst="straightConnector1">
              <a:avLst/>
            </a:prstGeom>
            <a:noFill/>
            <a:ln w="28575" cap="flat" cmpd="sng">
              <a:solidFill>
                <a:srgbClr val="C00000"/>
              </a:solidFill>
              <a:prstDash val="solid"/>
              <a:miter lim="800000"/>
              <a:headEnd type="none" w="sm" len="sm"/>
              <a:tailEnd type="triangle" w="med" len="med"/>
            </a:ln>
          </p:spPr>
        </p:cxnSp>
        <p:cxnSp>
          <p:nvCxnSpPr>
            <p:cNvPr id="263" name="Google Shape;263;p106"/>
            <p:cNvCxnSpPr/>
            <p:nvPr/>
          </p:nvCxnSpPr>
          <p:spPr>
            <a:xfrm>
              <a:off x="5912760" y="3916791"/>
              <a:ext cx="1080120" cy="455679"/>
            </a:xfrm>
            <a:prstGeom prst="straightConnector1">
              <a:avLst/>
            </a:prstGeom>
            <a:noFill/>
            <a:ln w="28575" cap="flat" cmpd="sng">
              <a:solidFill>
                <a:srgbClr val="1429A0"/>
              </a:solidFill>
              <a:prstDash val="solid"/>
              <a:miter lim="800000"/>
              <a:headEnd type="none" w="sm" len="sm"/>
              <a:tailEnd type="triangle" w="med" len="med"/>
            </a:ln>
          </p:spPr>
        </p:cxnSp>
        <p:sp>
          <p:nvSpPr>
            <p:cNvPr id="264" name="Google Shape;264;p106"/>
            <p:cNvSpPr/>
            <p:nvPr/>
          </p:nvSpPr>
          <p:spPr>
            <a:xfrm>
              <a:off x="4688624" y="4373606"/>
              <a:ext cx="936104" cy="50405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40</a:t>
              </a:r>
              <a:endParaRPr sz="1400" b="0" i="0" u="none" strike="noStrike" cap="none">
                <a:solidFill>
                  <a:srgbClr val="000000"/>
                </a:solidFill>
                <a:latin typeface="Arial"/>
                <a:ea typeface="Arial"/>
                <a:cs typeface="Arial"/>
                <a:sym typeface="Arial"/>
              </a:endParaRPr>
            </a:p>
          </p:txBody>
        </p:sp>
        <p:sp>
          <p:nvSpPr>
            <p:cNvPr id="265" name="Google Shape;265;p106"/>
            <p:cNvSpPr/>
            <p:nvPr/>
          </p:nvSpPr>
          <p:spPr>
            <a:xfrm>
              <a:off x="6308804" y="4377414"/>
              <a:ext cx="1368152" cy="504056"/>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60</a:t>
              </a:r>
              <a:endParaRPr sz="1400" b="0" i="0" u="none" strike="noStrike" cap="none">
                <a:solidFill>
                  <a:srgbClr val="000000"/>
                </a:solidFill>
                <a:latin typeface="Arial"/>
                <a:ea typeface="Arial"/>
                <a:cs typeface="Arial"/>
                <a:sym typeface="Arial"/>
              </a:endParaRPr>
            </a:p>
          </p:txBody>
        </p:sp>
        <p:sp>
          <p:nvSpPr>
            <p:cNvPr id="266" name="Google Shape;266;p106"/>
            <p:cNvSpPr txBox="1"/>
            <p:nvPr/>
          </p:nvSpPr>
          <p:spPr>
            <a:xfrm>
              <a:off x="2040192" y="5179193"/>
              <a:ext cx="1712328"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Sin mejora</a:t>
              </a:r>
              <a:endParaRPr sz="1400" b="0" i="0" u="none" strike="noStrike" cap="none">
                <a:solidFill>
                  <a:srgbClr val="000000"/>
                </a:solidFill>
                <a:latin typeface="Arial"/>
                <a:ea typeface="Arial"/>
                <a:cs typeface="Arial"/>
                <a:sym typeface="Arial"/>
              </a:endParaRPr>
            </a:p>
          </p:txBody>
        </p:sp>
        <p:sp>
          <p:nvSpPr>
            <p:cNvPr id="267" name="Google Shape;267;p106"/>
            <p:cNvSpPr txBox="1"/>
            <p:nvPr/>
          </p:nvSpPr>
          <p:spPr>
            <a:xfrm>
              <a:off x="5408704" y="5162928"/>
              <a:ext cx="130837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división perfecta</a:t>
              </a:r>
              <a:endParaRPr sz="1400" b="0" i="0" u="none" strike="noStrike" cap="none">
                <a:solidFill>
                  <a:srgbClr val="000000"/>
                </a:solidFill>
                <a:latin typeface="Arial"/>
                <a:ea typeface="Arial"/>
                <a:cs typeface="Arial"/>
                <a:sym typeface="Arial"/>
              </a:endParaRPr>
            </a:p>
          </p:txBody>
        </p:sp>
      </p:grpSp>
      <p:grpSp>
        <p:nvGrpSpPr>
          <p:cNvPr id="268" name="Google Shape;268;p106"/>
          <p:cNvGrpSpPr/>
          <p:nvPr/>
        </p:nvGrpSpPr>
        <p:grpSpPr>
          <a:xfrm>
            <a:off x="271846" y="1428381"/>
            <a:ext cx="8783192" cy="200055"/>
            <a:chOff x="559817" y="2136914"/>
            <a:chExt cx="8783192" cy="200055"/>
          </a:xfrm>
        </p:grpSpPr>
        <p:sp>
          <p:nvSpPr>
            <p:cNvPr id="269" name="Google Shape;269;p106"/>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70" name="Google Shape;270;p106"/>
            <p:cNvSpPr/>
            <p:nvPr/>
          </p:nvSpPr>
          <p:spPr>
            <a:xfrm>
              <a:off x="712182" y="2136914"/>
              <a:ext cx="863082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300" b="0" i="0" u="none" strike="noStrike" cap="none">
                  <a:solidFill>
                    <a:srgbClr val="262626"/>
                  </a:solidFill>
                  <a:latin typeface="Arial"/>
                  <a:ea typeface="Arial"/>
                  <a:cs typeface="Arial"/>
                  <a:sym typeface="Arial"/>
                </a:rPr>
                <a:t>Proceso de análisis de un árbol de decisión</a:t>
              </a:r>
              <a:endParaRPr/>
            </a:p>
          </p:txBody>
        </p:sp>
      </p:grpSp>
      <p:sp>
        <p:nvSpPr>
          <p:cNvPr id="271" name="Google Shape;271;p106"/>
          <p:cNvSpPr/>
          <p:nvPr/>
        </p:nvSpPr>
        <p:spPr>
          <a:xfrm>
            <a:off x="162026" y="938221"/>
            <a:ext cx="900498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err="1">
                <a:solidFill>
                  <a:srgbClr val="0C0C0C"/>
                </a:solidFill>
                <a:latin typeface="Arial"/>
                <a:ea typeface="Arial"/>
                <a:cs typeface="Arial"/>
                <a:sym typeface="Arial"/>
              </a:rPr>
              <a:t>Criterio</a:t>
            </a:r>
            <a:r>
              <a:rPr lang="en-US" sz="2400" b="0" i="0" u="none" strike="noStrike" cap="none" dirty="0">
                <a:solidFill>
                  <a:srgbClr val="0C0C0C"/>
                </a:solidFill>
                <a:latin typeface="Arial"/>
                <a:ea typeface="Arial"/>
                <a:cs typeface="Arial"/>
                <a:sym typeface="Arial"/>
              </a:rPr>
              <a:t> de </a:t>
            </a:r>
            <a:r>
              <a:rPr lang="en-US" sz="2400" b="0" i="0" u="none" strike="noStrike" cap="none" dirty="0" err="1">
                <a:solidFill>
                  <a:srgbClr val="0C0C0C"/>
                </a:solidFill>
                <a:latin typeface="Arial"/>
                <a:ea typeface="Arial"/>
                <a:cs typeface="Arial"/>
                <a:sym typeface="Arial"/>
              </a:rPr>
              <a:t>división</a:t>
            </a:r>
            <a:r>
              <a:rPr lang="en-US" sz="2400" b="0" i="0" u="none" strike="noStrike" cap="none" dirty="0">
                <a:solidFill>
                  <a:srgbClr val="0C0C0C"/>
                </a:solidFill>
                <a:latin typeface="Arial"/>
                <a:ea typeface="Arial"/>
                <a:cs typeface="Arial"/>
                <a:sym typeface="Arial"/>
              </a:rPr>
              <a:t> del árbol de </a:t>
            </a:r>
            <a:r>
              <a:rPr lang="en-US" sz="2400" b="0" i="0" u="none" strike="noStrike" cap="none" dirty="0" err="1">
                <a:solidFill>
                  <a:srgbClr val="0C0C0C"/>
                </a:solidFill>
                <a:latin typeface="Arial"/>
                <a:ea typeface="Arial"/>
                <a:cs typeface="Arial"/>
                <a:sym typeface="Arial"/>
              </a:rPr>
              <a:t>decisión</a:t>
            </a:r>
            <a:endParaRPr dirty="0"/>
          </a:p>
        </p:txBody>
      </p:sp>
      <p:sp>
        <p:nvSpPr>
          <p:cNvPr id="272" name="Google Shape;272;p106"/>
          <p:cNvSpPr/>
          <p:nvPr/>
        </p:nvSpPr>
        <p:spPr>
          <a:xfrm>
            <a:off x="437885" y="1675366"/>
            <a:ext cx="5053647" cy="848163"/>
          </a:xfrm>
          <a:prstGeom prst="rect">
            <a:avLst/>
          </a:prstGeom>
          <a:noFill/>
          <a:ln>
            <a:noFill/>
          </a:ln>
        </p:spPr>
        <p:txBody>
          <a:bodyPr spcFirstLastPara="1" wrap="square" lIns="0" tIns="72000" rIns="144000" bIns="72000" anchor="t" anchorCtr="0">
            <a:spAutoFit/>
          </a:bodyPr>
          <a:lstStyle/>
          <a:p>
            <a:pPr marL="182526" marR="0" lvl="1" indent="-182526" algn="l" rtl="0">
              <a:lnSpc>
                <a:spcPct val="100000"/>
              </a:lnSpc>
              <a:spcBef>
                <a:spcPts val="0"/>
              </a:spcBef>
              <a:spcAft>
                <a:spcPts val="0"/>
              </a:spcAft>
              <a:buClr>
                <a:srgbClr val="193EB0"/>
              </a:buClr>
              <a:buSzPts val="1300"/>
              <a:buFont typeface="Arial"/>
              <a:buChar char="‣"/>
            </a:pPr>
            <a:r>
              <a:rPr lang="en-US" sz="1300" b="0" i="0" u="none" strike="noStrike" cap="none" dirty="0">
                <a:solidFill>
                  <a:srgbClr val="262626"/>
                </a:solidFill>
                <a:latin typeface="Arial"/>
                <a:ea typeface="Arial"/>
                <a:cs typeface="Arial"/>
                <a:sym typeface="Arial"/>
              </a:rPr>
              <a:t>División </a:t>
            </a:r>
            <a:r>
              <a:rPr lang="en-US" sz="1300" b="0" i="0" u="none" strike="noStrike" cap="none" dirty="0" err="1">
                <a:solidFill>
                  <a:srgbClr val="262626"/>
                </a:solidFill>
                <a:latin typeface="Arial"/>
                <a:ea typeface="Arial"/>
                <a:cs typeface="Arial"/>
                <a:sym typeface="Arial"/>
              </a:rPr>
              <a:t>repetitiva</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división</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repetitiva</a:t>
            </a:r>
            <a:r>
              <a:rPr lang="en-US" sz="1300" b="0" i="0" u="none" strike="noStrike" cap="none" dirty="0">
                <a:solidFill>
                  <a:srgbClr val="262626"/>
                </a:solidFill>
                <a:latin typeface="Arial"/>
                <a:ea typeface="Arial"/>
                <a:cs typeface="Arial"/>
                <a:sym typeface="Arial"/>
              </a:rPr>
              <a:t> del </a:t>
            </a:r>
            <a:r>
              <a:rPr lang="en-US" sz="1300" b="0" i="0" u="none" strike="noStrike" cap="none" dirty="0" err="1">
                <a:solidFill>
                  <a:srgbClr val="262626"/>
                </a:solidFill>
                <a:latin typeface="Arial"/>
                <a:ea typeface="Arial"/>
                <a:cs typeface="Arial"/>
                <a:sym typeface="Arial"/>
              </a:rPr>
              <a:t>espacio</a:t>
            </a:r>
            <a:r>
              <a:rPr lang="en-US" sz="1300" b="0" i="0" u="none" strike="noStrike" cap="none" dirty="0">
                <a:solidFill>
                  <a:srgbClr val="262626"/>
                </a:solidFill>
                <a:latin typeface="Arial"/>
                <a:ea typeface="Arial"/>
                <a:cs typeface="Arial"/>
                <a:sym typeface="Arial"/>
              </a:rPr>
              <a:t> dimensional de variables </a:t>
            </a:r>
            <a:r>
              <a:rPr lang="en-US" sz="1300" b="0" i="0" u="none" strike="noStrike" cap="none" dirty="0" err="1">
                <a:solidFill>
                  <a:srgbClr val="262626"/>
                </a:solidFill>
                <a:latin typeface="Arial"/>
                <a:ea typeface="Arial"/>
                <a:cs typeface="Arial"/>
                <a:sym typeface="Arial"/>
              </a:rPr>
              <a:t>independientes</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usando</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datos</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entrenamiento</a:t>
            </a:r>
            <a:endParaRPr dirty="0"/>
          </a:p>
          <a:p>
            <a:pPr marL="182526" marR="0" lvl="1" indent="-182526" algn="l" rtl="0">
              <a:lnSpc>
                <a:spcPct val="100000"/>
              </a:lnSpc>
              <a:spcBef>
                <a:spcPts val="800"/>
              </a:spcBef>
              <a:spcAft>
                <a:spcPts val="0"/>
              </a:spcAft>
              <a:buClr>
                <a:srgbClr val="193EB0"/>
              </a:buClr>
              <a:buSzPts val="1300"/>
              <a:buFont typeface="Arial"/>
              <a:buChar char="‣"/>
            </a:pPr>
            <a:r>
              <a:rPr lang="en-US" sz="1300" b="0" i="0" u="none" strike="noStrike" cap="none" dirty="0" err="1">
                <a:solidFill>
                  <a:srgbClr val="262626"/>
                </a:solidFill>
                <a:latin typeface="Arial"/>
                <a:ea typeface="Arial"/>
                <a:cs typeface="Arial"/>
                <a:sym typeface="Arial"/>
              </a:rPr>
              <a:t>Ramificación</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Ramificación</a:t>
            </a:r>
            <a:r>
              <a:rPr lang="en-US" sz="1300" b="0" i="0" u="none" strike="noStrike" cap="none" dirty="0">
                <a:solidFill>
                  <a:srgbClr val="262626"/>
                </a:solidFill>
                <a:latin typeface="Arial"/>
                <a:ea typeface="Arial"/>
                <a:cs typeface="Arial"/>
                <a:sym typeface="Arial"/>
              </a:rPr>
              <a:t> con </a:t>
            </a:r>
            <a:r>
              <a:rPr lang="en-US" sz="1300" b="0" i="0" u="none" strike="noStrike" cap="none" dirty="0" err="1">
                <a:solidFill>
                  <a:srgbClr val="262626"/>
                </a:solidFill>
                <a:latin typeface="Arial"/>
                <a:ea typeface="Arial"/>
                <a:cs typeface="Arial"/>
                <a:sym typeface="Arial"/>
              </a:rPr>
              <a:t>datos</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evaluación</a:t>
            </a:r>
            <a:endParaRPr dirty="0"/>
          </a:p>
        </p:txBody>
      </p:sp>
      <p:grpSp>
        <p:nvGrpSpPr>
          <p:cNvPr id="273" name="Google Shape;273;p106"/>
          <p:cNvGrpSpPr/>
          <p:nvPr/>
        </p:nvGrpSpPr>
        <p:grpSpPr>
          <a:xfrm>
            <a:off x="271846" y="2713873"/>
            <a:ext cx="8783192" cy="200055"/>
            <a:chOff x="559817" y="2136914"/>
            <a:chExt cx="8783192" cy="200055"/>
          </a:xfrm>
        </p:grpSpPr>
        <p:sp>
          <p:nvSpPr>
            <p:cNvPr id="274" name="Google Shape;274;p106"/>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75" name="Google Shape;275;p106"/>
            <p:cNvSpPr/>
            <p:nvPr/>
          </p:nvSpPr>
          <p:spPr>
            <a:xfrm>
              <a:off x="712182" y="2136914"/>
              <a:ext cx="863082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300" b="0" i="0" u="none" strike="noStrike" cap="none" dirty="0" err="1">
                  <a:solidFill>
                    <a:srgbClr val="262626"/>
                  </a:solidFill>
                  <a:latin typeface="Arial"/>
                  <a:ea typeface="Arial"/>
                  <a:cs typeface="Arial"/>
                  <a:sym typeface="Arial"/>
                </a:rPr>
                <a:t>Criterio</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división</a:t>
              </a:r>
              <a:endParaRPr dirty="0"/>
            </a:p>
          </p:txBody>
        </p:sp>
      </p:grpSp>
      <p:sp>
        <p:nvSpPr>
          <p:cNvPr id="276" name="Google Shape;276;p106"/>
          <p:cNvSpPr/>
          <p:nvPr/>
        </p:nvSpPr>
        <p:spPr>
          <a:xfrm>
            <a:off x="436109" y="2948161"/>
            <a:ext cx="5037427" cy="545516"/>
          </a:xfrm>
          <a:prstGeom prst="rect">
            <a:avLst/>
          </a:prstGeom>
          <a:noFill/>
          <a:ln>
            <a:noFill/>
          </a:ln>
        </p:spPr>
        <p:txBody>
          <a:bodyPr spcFirstLastPara="1" wrap="square" lIns="0" tIns="72000" rIns="144000" bIns="72000" anchor="t" anchorCtr="0">
            <a:spAutoFit/>
          </a:bodyPr>
          <a:lstStyle/>
          <a:p>
            <a:pPr marL="182526" marR="0" lvl="1" indent="-182526" algn="l" rtl="0">
              <a:lnSpc>
                <a:spcPct val="100000"/>
              </a:lnSpc>
              <a:spcBef>
                <a:spcPts val="0"/>
              </a:spcBef>
              <a:spcAft>
                <a:spcPts val="0"/>
              </a:spcAft>
              <a:buClr>
                <a:srgbClr val="193EB0"/>
              </a:buClr>
              <a:buSzPts val="1300"/>
              <a:buFont typeface="Arial"/>
              <a:buChar char="‣"/>
            </a:pPr>
            <a:r>
              <a:rPr lang="en-US" sz="1300" b="0" i="0" u="none" strike="noStrike" cap="none" dirty="0">
                <a:solidFill>
                  <a:srgbClr val="262626"/>
                </a:solidFill>
                <a:latin typeface="Arial"/>
                <a:ea typeface="Arial"/>
                <a:cs typeface="Arial"/>
                <a:sym typeface="Arial"/>
              </a:rPr>
              <a:t>Cree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árbol de </a:t>
            </a:r>
            <a:r>
              <a:rPr lang="en-US" sz="1300" b="0" i="0" u="none" strike="noStrike" cap="none" dirty="0" err="1">
                <a:solidFill>
                  <a:srgbClr val="262626"/>
                </a:solidFill>
                <a:latin typeface="Arial"/>
                <a:ea typeface="Arial"/>
                <a:cs typeface="Arial"/>
                <a:sym typeface="Arial"/>
              </a:rPr>
              <a:t>clasificación</a:t>
            </a:r>
            <a:r>
              <a:rPr lang="en-US" sz="1300" b="0" i="0" u="none" strike="noStrike" cap="none" dirty="0">
                <a:solidFill>
                  <a:srgbClr val="262626"/>
                </a:solidFill>
                <a:latin typeface="Arial"/>
                <a:ea typeface="Arial"/>
                <a:cs typeface="Arial"/>
                <a:sym typeface="Arial"/>
              </a:rPr>
              <a:t> para que la </a:t>
            </a:r>
            <a:r>
              <a:rPr lang="en-US" sz="1300" b="0" i="0" u="none" strike="noStrike" cap="none" dirty="0" err="1">
                <a:solidFill>
                  <a:srgbClr val="262626"/>
                </a:solidFill>
                <a:latin typeface="Arial"/>
                <a:ea typeface="Arial"/>
                <a:cs typeface="Arial"/>
                <a:sym typeface="Arial"/>
              </a:rPr>
              <a:t>pureza</a:t>
            </a:r>
            <a:r>
              <a:rPr lang="en-US" sz="1300" b="0" i="0" u="none" strike="noStrike" cap="none" dirty="0">
                <a:solidFill>
                  <a:srgbClr val="262626"/>
                </a:solidFill>
                <a:latin typeface="Arial"/>
                <a:ea typeface="Arial"/>
                <a:cs typeface="Arial"/>
                <a:sym typeface="Arial"/>
              </a:rPr>
              <a:t> del </a:t>
            </a:r>
            <a:r>
              <a:rPr lang="en-US" sz="1300" b="0" i="0" u="none" strike="noStrike" cap="none" dirty="0" err="1">
                <a:solidFill>
                  <a:srgbClr val="262626"/>
                </a:solidFill>
                <a:latin typeface="Arial"/>
                <a:ea typeface="Arial"/>
                <a:cs typeface="Arial"/>
                <a:sym typeface="Arial"/>
              </a:rPr>
              <a:t>nodo</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secundario</a:t>
            </a:r>
            <a:r>
              <a:rPr lang="en-US" sz="1300" b="0" i="0" u="none" strike="noStrike" cap="none" dirty="0">
                <a:solidFill>
                  <a:srgbClr val="262626"/>
                </a:solidFill>
                <a:latin typeface="Arial"/>
                <a:ea typeface="Arial"/>
                <a:cs typeface="Arial"/>
                <a:sym typeface="Arial"/>
              </a:rPr>
              <a:t> sea mayor que la del </a:t>
            </a:r>
            <a:r>
              <a:rPr lang="en-US" sz="1300" b="0" i="0" u="none" strike="noStrike" cap="none" dirty="0" err="1">
                <a:solidFill>
                  <a:srgbClr val="262626"/>
                </a:solidFill>
                <a:latin typeface="Arial"/>
                <a:ea typeface="Arial"/>
                <a:cs typeface="Arial"/>
                <a:sym typeface="Arial"/>
              </a:rPr>
              <a:t>nodo</a:t>
            </a:r>
            <a:r>
              <a:rPr lang="en-US" sz="1300" b="0" i="0" u="none" strike="noStrike" cap="none" dirty="0">
                <a:solidFill>
                  <a:srgbClr val="262626"/>
                </a:solidFill>
                <a:latin typeface="Arial"/>
                <a:ea typeface="Arial"/>
                <a:cs typeface="Arial"/>
                <a:sym typeface="Arial"/>
              </a:rPr>
              <a:t> principal.</a:t>
            </a:r>
            <a:endParaRPr sz="1400" b="0" i="0" u="none" strike="noStrike" cap="none" dirty="0">
              <a:solidFill>
                <a:srgbClr val="000000"/>
              </a:solidFill>
              <a:latin typeface="Arial"/>
              <a:ea typeface="Arial"/>
              <a:cs typeface="Arial"/>
              <a:sym typeface="Arial"/>
            </a:endParaRPr>
          </a:p>
        </p:txBody>
      </p:sp>
      <p:sp>
        <p:nvSpPr>
          <p:cNvPr id="277" name="Google Shape;277;p106"/>
          <p:cNvSpPr/>
          <p:nvPr/>
        </p:nvSpPr>
        <p:spPr>
          <a:xfrm>
            <a:off x="10599572" y="6491429"/>
            <a:ext cx="1038103" cy="24622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600" b="0" i="0" u="none" strike="noStrike" cap="none">
                <a:solidFill>
                  <a:srgbClr val="D8D8D8"/>
                </a:solidFill>
                <a:latin typeface="Arial"/>
                <a:ea typeface="Arial"/>
                <a:cs typeface="Arial"/>
                <a:sym typeface="Arial"/>
              </a:rPr>
              <a:t>UNIDAD 04</a:t>
            </a:r>
            <a:endParaRPr/>
          </a:p>
        </p:txBody>
      </p:sp>
      <p:sp>
        <p:nvSpPr>
          <p:cNvPr id="278" name="Google Shape;278;p106"/>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EC66F252-8B5E-EE9E-33F4-B67957266B5F}"/>
              </a:ext>
            </a:extLst>
          </p:cNvPr>
          <p:cNvSpPr txBox="1"/>
          <p:nvPr/>
        </p:nvSpPr>
        <p:spPr>
          <a:xfrm>
            <a:off x="6890659" y="1831683"/>
            <a:ext cx="4904821" cy="37548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S" dirty="0"/>
              <a:t>El objetivo de un árbol de clasificación es dividir los datos en subconjuntos que sean lo más puros posible, es decir, que contengan instancias mayoritariamente de una sola clase. Esto se logra midiendo la </a:t>
            </a:r>
            <a:r>
              <a:rPr lang="es-ES" b="1" dirty="0"/>
              <a:t>impureza del nodo</a:t>
            </a:r>
            <a:r>
              <a:rPr lang="es-ES" dirty="0"/>
              <a:t> (utilizando métricas como la entropía o el índice Gini) y seleccionando divisiones que la reduzcan.</a:t>
            </a:r>
          </a:p>
          <a:p>
            <a:endParaRPr lang="es-ES" dirty="0"/>
          </a:p>
          <a:p>
            <a:r>
              <a:rPr lang="es-ES" b="1" dirty="0"/>
              <a:t>Contexto de la pregunta:</a:t>
            </a:r>
          </a:p>
          <a:p>
            <a:r>
              <a:rPr lang="es-ES" dirty="0"/>
              <a:t>La pureza del nodo se refiere a qué tan homogénea es la distribución de clases dentro de ese nodo. La afirmación "la pureza del nodo secundario sea mayor que la del nodo principal" se relaciona con el criterio de división:</a:t>
            </a:r>
          </a:p>
          <a:p>
            <a:pPr algn="just"/>
            <a:endParaRPr lang="es-ES" dirty="0"/>
          </a:p>
          <a:p>
            <a:pPr>
              <a:buFont typeface="+mj-lt"/>
              <a:buAutoNum type="arabicPeriod"/>
            </a:pPr>
            <a:r>
              <a:rPr lang="es-ES" b="1" dirty="0"/>
              <a:t>Nodo principal:</a:t>
            </a:r>
            <a:r>
              <a:rPr lang="es-ES" dirty="0"/>
              <a:t> Representa un grupo inicial de datos.</a:t>
            </a:r>
          </a:p>
          <a:p>
            <a:pPr>
              <a:buFont typeface="+mj-lt"/>
              <a:buAutoNum type="arabicPeriod"/>
            </a:pPr>
            <a:r>
              <a:rPr lang="es-ES" b="1" dirty="0"/>
              <a:t>Nodo secundario:</a:t>
            </a:r>
            <a:r>
              <a:rPr lang="es-ES" dirty="0"/>
              <a:t> Representa los grupos resultantes después de aplicar una regla de división en el nodo principal.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07"/>
          <p:cNvSpPr/>
          <p:nvPr/>
        </p:nvSpPr>
        <p:spPr>
          <a:xfrm>
            <a:off x="443606" y="1984166"/>
            <a:ext cx="10000874" cy="1684289"/>
          </a:xfrm>
          <a:prstGeom prst="rect">
            <a:avLst/>
          </a:prstGeom>
          <a:noFill/>
          <a:ln>
            <a:noFill/>
          </a:ln>
        </p:spPr>
        <p:txBody>
          <a:bodyPr spcFirstLastPara="1" wrap="square" lIns="0" tIns="72000" rIns="144000" bIns="72000" anchor="t" anchorCtr="0">
            <a:spAutoFit/>
          </a:bodyPr>
          <a:lstStyle/>
          <a:p>
            <a:pPr marL="182526" marR="0" lvl="1" indent="-182526" algn="l" rtl="0">
              <a:lnSpc>
                <a:spcPct val="100000"/>
              </a:lnSpc>
              <a:spcBef>
                <a:spcPts val="0"/>
              </a:spcBef>
              <a:spcAft>
                <a:spcPts val="0"/>
              </a:spcAft>
              <a:buClr>
                <a:srgbClr val="193EB0"/>
              </a:buClr>
              <a:buSzPts val="1300"/>
              <a:buFont typeface="Arial"/>
              <a:buChar char="‣"/>
            </a:pPr>
            <a:r>
              <a:rPr lang="en-US" sz="1600" b="0" i="0" u="none" strike="noStrike" cap="none" dirty="0">
                <a:solidFill>
                  <a:srgbClr val="262626"/>
                </a:solidFill>
                <a:latin typeface="Arial"/>
                <a:ea typeface="Arial"/>
                <a:cs typeface="Arial"/>
                <a:sym typeface="Arial"/>
              </a:rPr>
              <a:t>Divide </a:t>
            </a:r>
            <a:r>
              <a:rPr lang="en-US" sz="1600" b="0" i="0" u="none" strike="noStrike" cap="none" dirty="0" err="1">
                <a:solidFill>
                  <a:srgbClr val="262626"/>
                </a:solidFill>
                <a:latin typeface="Arial"/>
                <a:ea typeface="Arial"/>
                <a:cs typeface="Arial"/>
                <a:sym typeface="Arial"/>
              </a:rPr>
              <a:t>todo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el</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espacio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en</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rectángulos</a:t>
            </a:r>
            <a:r>
              <a:rPr lang="en-US" sz="1600" b="0" i="0" u="none" strike="noStrike" cap="none" dirty="0">
                <a:solidFill>
                  <a:srgbClr val="262626"/>
                </a:solidFill>
                <a:latin typeface="Arial"/>
                <a:ea typeface="Arial"/>
                <a:cs typeface="Arial"/>
                <a:sym typeface="Arial"/>
              </a:rPr>
              <a:t> y </a:t>
            </a:r>
            <a:r>
              <a:rPr lang="en-US" sz="1600" b="0" i="0" u="none" strike="noStrike" cap="none" dirty="0" err="1">
                <a:solidFill>
                  <a:srgbClr val="262626"/>
                </a:solidFill>
                <a:latin typeface="Arial"/>
                <a:ea typeface="Arial"/>
                <a:cs typeface="Arial"/>
                <a:sym typeface="Arial"/>
              </a:rPr>
              <a:t>haz</a:t>
            </a:r>
            <a:r>
              <a:rPr lang="en-US" sz="1600" b="0" i="0" u="none" strike="noStrike" cap="none" dirty="0">
                <a:solidFill>
                  <a:srgbClr val="262626"/>
                </a:solidFill>
                <a:latin typeface="Arial"/>
                <a:ea typeface="Arial"/>
                <a:cs typeface="Arial"/>
                <a:sym typeface="Arial"/>
              </a:rPr>
              <a:t> que </a:t>
            </a:r>
            <a:r>
              <a:rPr lang="en-US" sz="1600" b="0" i="0" u="none" strike="noStrike" cap="none" dirty="0" err="1">
                <a:solidFill>
                  <a:srgbClr val="262626"/>
                </a:solidFill>
                <a:latin typeface="Arial"/>
                <a:ea typeface="Arial"/>
                <a:cs typeface="Arial"/>
                <a:sym typeface="Arial"/>
              </a:rPr>
              <a:t>cada</a:t>
            </a:r>
            <a:r>
              <a:rPr lang="en-US" sz="1600" b="0" i="0" u="none" strike="noStrike" cap="none" dirty="0">
                <a:solidFill>
                  <a:srgbClr val="262626"/>
                </a:solidFill>
                <a:latin typeface="Arial"/>
                <a:ea typeface="Arial"/>
                <a:cs typeface="Arial"/>
                <a:sym typeface="Arial"/>
              </a:rPr>
              <a:t> uno de </a:t>
            </a:r>
            <a:r>
              <a:rPr lang="en-US" sz="1600" b="0" i="0" u="none" strike="noStrike" cap="none" dirty="0" err="1">
                <a:solidFill>
                  <a:srgbClr val="262626"/>
                </a:solidFill>
                <a:latin typeface="Arial"/>
                <a:ea typeface="Arial"/>
                <a:cs typeface="Arial"/>
                <a:sym typeface="Arial"/>
              </a:rPr>
              <a:t>ellos</a:t>
            </a:r>
            <a:r>
              <a:rPr lang="en-US" sz="1600" b="0" i="0" u="none" strike="noStrike" cap="none" dirty="0">
                <a:solidFill>
                  <a:srgbClr val="262626"/>
                </a:solidFill>
                <a:latin typeface="Arial"/>
                <a:ea typeface="Arial"/>
                <a:cs typeface="Arial"/>
                <a:sym typeface="Arial"/>
              </a:rPr>
              <a:t> sea lo </a:t>
            </a:r>
            <a:r>
              <a:rPr lang="en-US" sz="1600" b="0" i="0" u="none" strike="noStrike" cap="none" dirty="0" err="1">
                <a:solidFill>
                  <a:srgbClr val="262626"/>
                </a:solidFill>
                <a:latin typeface="Arial"/>
                <a:ea typeface="Arial"/>
                <a:cs typeface="Arial"/>
                <a:sym typeface="Arial"/>
              </a:rPr>
              <a:t>más</a:t>
            </a:r>
            <a:r>
              <a:rPr lang="en-US" sz="1600" b="0" i="0" u="none" strike="noStrike" cap="none" dirty="0">
                <a:solidFill>
                  <a:srgbClr val="262626"/>
                </a:solidFill>
                <a:latin typeface="Arial"/>
                <a:ea typeface="Arial"/>
                <a:cs typeface="Arial"/>
                <a:sym typeface="Arial"/>
              </a:rPr>
              <a:t> puro u </a:t>
            </a:r>
            <a:r>
              <a:rPr lang="en-US" sz="1600" b="0" i="0" u="none" strike="noStrike" cap="none" dirty="0" err="1">
                <a:solidFill>
                  <a:srgbClr val="262626"/>
                </a:solidFill>
                <a:latin typeface="Arial"/>
                <a:ea typeface="Arial"/>
                <a:cs typeface="Arial"/>
                <a:sym typeface="Arial"/>
              </a:rPr>
              <a:t>homogéneo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posible</a:t>
            </a:r>
            <a:r>
              <a:rPr lang="en-US" sz="1600" b="0" i="0" u="none" strike="noStrike" cap="none" dirty="0">
                <a:solidFill>
                  <a:srgbClr val="262626"/>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a:p>
            <a:pPr marL="182526" marR="0" lvl="1" indent="-182526" algn="l" rtl="0">
              <a:lnSpc>
                <a:spcPct val="100000"/>
              </a:lnSpc>
              <a:spcBef>
                <a:spcPts val="800"/>
              </a:spcBef>
              <a:spcAft>
                <a:spcPts val="0"/>
              </a:spcAft>
              <a:buClr>
                <a:srgbClr val="193EB0"/>
              </a:buClr>
              <a:buSzPts val="1300"/>
              <a:buFont typeface="Arial"/>
              <a:buChar char="‣"/>
            </a:pPr>
            <a:r>
              <a:rPr lang="en-US" sz="1600" b="0" i="0" u="none" strike="noStrike" cap="none" dirty="0" err="1">
                <a:solidFill>
                  <a:srgbClr val="262626"/>
                </a:solidFill>
                <a:latin typeface="Arial"/>
                <a:ea typeface="Arial"/>
                <a:cs typeface="Arial"/>
                <a:sym typeface="Arial"/>
              </a:rPr>
              <a:t>Definición</a:t>
            </a:r>
            <a:r>
              <a:rPr lang="en-US" sz="1600" b="0" i="0" u="none" strike="noStrike" cap="none" dirty="0">
                <a:solidFill>
                  <a:srgbClr val="262626"/>
                </a:solidFill>
                <a:latin typeface="Arial"/>
                <a:ea typeface="Arial"/>
                <a:cs typeface="Arial"/>
                <a:sym typeface="Arial"/>
              </a:rPr>
              <a:t> de 'puro':</a:t>
            </a:r>
            <a:endParaRPr sz="1800" b="0" i="0" u="none" strike="noStrike" cap="none" dirty="0">
              <a:solidFill>
                <a:srgbClr val="000000"/>
              </a:solidFill>
              <a:latin typeface="Arial"/>
              <a:ea typeface="Arial"/>
              <a:cs typeface="Arial"/>
              <a:sym typeface="Arial"/>
            </a:endParaRPr>
          </a:p>
          <a:p>
            <a:pPr marL="404813" marR="0" lvl="2" indent="-219075" algn="l" rtl="0">
              <a:lnSpc>
                <a:spcPct val="100000"/>
              </a:lnSpc>
              <a:spcBef>
                <a:spcPts val="800"/>
              </a:spcBef>
              <a:spcAft>
                <a:spcPts val="0"/>
              </a:spcAft>
              <a:buClr>
                <a:srgbClr val="193EB0"/>
              </a:buClr>
              <a:buSzPts val="1300"/>
              <a:buFont typeface="Arial"/>
              <a:buChar char="•"/>
            </a:pPr>
            <a:r>
              <a:rPr lang="en-US" sz="1600" b="0" i="0" u="none" strike="noStrike" cap="none" dirty="0" err="1">
                <a:solidFill>
                  <a:srgbClr val="262626"/>
                </a:solidFill>
                <a:latin typeface="Arial"/>
                <a:ea typeface="Arial"/>
                <a:cs typeface="Arial"/>
                <a:sym typeface="Arial"/>
              </a:rPr>
              <a:t>Divida</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el</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área</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en</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espacios</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rectangulares</a:t>
            </a:r>
            <a:r>
              <a:rPr lang="en-US" sz="1600" b="0" i="0" u="none" strike="noStrike" cap="none" dirty="0">
                <a:solidFill>
                  <a:srgbClr val="262626"/>
                </a:solidFill>
                <a:latin typeface="Arial"/>
                <a:ea typeface="Arial"/>
                <a:cs typeface="Arial"/>
                <a:sym typeface="Arial"/>
              </a:rPr>
              <a:t> puros y </a:t>
            </a:r>
            <a:r>
              <a:rPr lang="en-US" sz="1600" b="0" i="0" u="none" strike="noStrike" cap="none" dirty="0" err="1">
                <a:solidFill>
                  <a:srgbClr val="262626"/>
                </a:solidFill>
                <a:latin typeface="Arial"/>
                <a:ea typeface="Arial"/>
                <a:cs typeface="Arial"/>
                <a:sym typeface="Arial"/>
              </a:rPr>
              <a:t>homogéneos</a:t>
            </a:r>
            <a:r>
              <a:rPr lang="en-US" sz="1600" b="0" i="0" u="none" strike="noStrike" cap="none" dirty="0">
                <a:solidFill>
                  <a:srgbClr val="262626"/>
                </a:solidFill>
                <a:latin typeface="Arial"/>
                <a:ea typeface="Arial"/>
                <a:cs typeface="Arial"/>
                <a:sym typeface="Arial"/>
              </a:rPr>
              <a:t> tanto </a:t>
            </a:r>
            <a:r>
              <a:rPr lang="en-US" sz="1600" b="0" i="0" u="none" strike="noStrike" cap="none" dirty="0" err="1">
                <a:solidFill>
                  <a:srgbClr val="262626"/>
                </a:solidFill>
                <a:latin typeface="Arial"/>
                <a:ea typeface="Arial"/>
                <a:cs typeface="Arial"/>
                <a:sym typeface="Arial"/>
              </a:rPr>
              <a:t>como</a:t>
            </a:r>
            <a:r>
              <a:rPr lang="en-US" sz="1600" b="0" i="0" u="none" strike="noStrike" cap="none" dirty="0">
                <a:solidFill>
                  <a:srgbClr val="262626"/>
                </a:solidFill>
                <a:latin typeface="Arial"/>
                <a:ea typeface="Arial"/>
                <a:cs typeface="Arial"/>
                <a:sym typeface="Arial"/>
              </a:rPr>
              <a:t> sea </a:t>
            </a:r>
            <a:r>
              <a:rPr lang="en-US" sz="1600" b="0" i="0" u="none" strike="noStrike" cap="none" dirty="0" err="1">
                <a:solidFill>
                  <a:srgbClr val="262626"/>
                </a:solidFill>
                <a:latin typeface="Arial"/>
                <a:ea typeface="Arial"/>
                <a:cs typeface="Arial"/>
                <a:sym typeface="Arial"/>
              </a:rPr>
              <a:t>posible</a:t>
            </a:r>
            <a:endParaRPr sz="1800" b="0" i="0" u="none" strike="noStrike" cap="none" dirty="0">
              <a:solidFill>
                <a:srgbClr val="000000"/>
              </a:solidFill>
              <a:latin typeface="Arial"/>
              <a:ea typeface="Arial"/>
              <a:cs typeface="Arial"/>
              <a:sym typeface="Arial"/>
            </a:endParaRPr>
          </a:p>
          <a:p>
            <a:pPr marL="404813" marR="0" lvl="2" indent="-219075" algn="l" rtl="0">
              <a:lnSpc>
                <a:spcPct val="100000"/>
              </a:lnSpc>
              <a:spcBef>
                <a:spcPts val="800"/>
              </a:spcBef>
              <a:spcAft>
                <a:spcPts val="0"/>
              </a:spcAft>
              <a:buClr>
                <a:srgbClr val="193EB0"/>
              </a:buClr>
              <a:buSzPts val="1300"/>
              <a:buFont typeface="Arial"/>
              <a:buChar char="•"/>
            </a:pPr>
            <a:r>
              <a:rPr lang="en-US" sz="1600" b="0" i="0" u="none" strike="noStrike" cap="none" dirty="0" err="1">
                <a:solidFill>
                  <a:srgbClr val="262626"/>
                </a:solidFill>
                <a:latin typeface="Arial"/>
                <a:ea typeface="Arial"/>
                <a:cs typeface="Arial"/>
                <a:sym typeface="Arial"/>
              </a:rPr>
              <a:t>Todas</a:t>
            </a:r>
            <a:r>
              <a:rPr lang="en-US" sz="1600" b="0" i="0" u="none" strike="noStrike" cap="none" dirty="0">
                <a:solidFill>
                  <a:srgbClr val="262626"/>
                </a:solidFill>
                <a:latin typeface="Arial"/>
                <a:ea typeface="Arial"/>
                <a:cs typeface="Arial"/>
                <a:sym typeface="Arial"/>
              </a:rPr>
              <a:t> las variables </a:t>
            </a:r>
            <a:r>
              <a:rPr lang="en-US" sz="1600" b="0" i="0" u="none" strike="noStrike" cap="none" dirty="0" err="1">
                <a:solidFill>
                  <a:srgbClr val="262626"/>
                </a:solidFill>
                <a:latin typeface="Arial"/>
                <a:ea typeface="Arial"/>
                <a:cs typeface="Arial"/>
                <a:sym typeface="Arial"/>
              </a:rPr>
              <a:t>en</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el</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rectángulo</a:t>
            </a:r>
            <a:r>
              <a:rPr lang="en-US" sz="1600" b="0" i="0" u="none" strike="noStrike" cap="none" dirty="0">
                <a:solidFill>
                  <a:srgbClr val="262626"/>
                </a:solidFill>
                <a:latin typeface="Arial"/>
                <a:ea typeface="Arial"/>
                <a:cs typeface="Arial"/>
                <a:sym typeface="Arial"/>
              </a:rPr>
              <a:t> final</a:t>
            </a:r>
            <a:br>
              <a:rPr lang="en-US" sz="1600" b="0" i="0" u="none" strike="noStrike" cap="none" dirty="0">
                <a:solidFill>
                  <a:srgbClr val="262626"/>
                </a:solidFill>
                <a:latin typeface="Arial"/>
                <a:ea typeface="Arial"/>
                <a:cs typeface="Arial"/>
                <a:sym typeface="Arial"/>
              </a:rPr>
            </a:br>
            <a:r>
              <a:rPr lang="en-US" sz="1600" b="0" i="0" u="none" strike="noStrike" cap="none" dirty="0" err="1">
                <a:solidFill>
                  <a:srgbClr val="262626"/>
                </a:solidFill>
                <a:latin typeface="Arial"/>
                <a:ea typeface="Arial"/>
                <a:cs typeface="Arial"/>
                <a:sym typeface="Arial"/>
              </a:rPr>
              <a:t>pertenecen</a:t>
            </a:r>
            <a:r>
              <a:rPr lang="en-US" sz="1600" b="0" i="0" u="none" strike="noStrike" cap="none" dirty="0">
                <a:solidFill>
                  <a:srgbClr val="262626"/>
                </a:solidFill>
                <a:latin typeface="Arial"/>
                <a:ea typeface="Arial"/>
                <a:cs typeface="Arial"/>
                <a:sym typeface="Arial"/>
              </a:rPr>
              <a:t> al </a:t>
            </a:r>
            <a:r>
              <a:rPr lang="en-US" sz="1600" b="0" i="0" u="none" strike="noStrike" cap="none" dirty="0" err="1">
                <a:solidFill>
                  <a:srgbClr val="262626"/>
                </a:solidFill>
                <a:latin typeface="Arial"/>
                <a:ea typeface="Arial"/>
                <a:cs typeface="Arial"/>
                <a:sym typeface="Arial"/>
              </a:rPr>
              <a:t>mismo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grupo</a:t>
            </a:r>
            <a:r>
              <a:rPr lang="en-US" sz="1600" b="0" i="0" u="none" strike="noStrike" cap="none" dirty="0">
                <a:solidFill>
                  <a:srgbClr val="262626"/>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p:txBody>
      </p:sp>
      <p:grpSp>
        <p:nvGrpSpPr>
          <p:cNvPr id="285" name="Google Shape;285;p107"/>
          <p:cNvGrpSpPr/>
          <p:nvPr/>
        </p:nvGrpSpPr>
        <p:grpSpPr>
          <a:xfrm>
            <a:off x="243306" y="1519870"/>
            <a:ext cx="8783192" cy="276999"/>
            <a:chOff x="559817" y="2136914"/>
            <a:chExt cx="8783192" cy="276999"/>
          </a:xfrm>
        </p:grpSpPr>
        <p:sp>
          <p:nvSpPr>
            <p:cNvPr id="286" name="Google Shape;286;p107"/>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rgbClr val="FFFFFF"/>
                </a:solidFill>
                <a:latin typeface="Arial"/>
                <a:ea typeface="Arial"/>
                <a:cs typeface="Arial"/>
                <a:sym typeface="Arial"/>
              </a:endParaRPr>
            </a:p>
          </p:txBody>
        </p:sp>
        <p:sp>
          <p:nvSpPr>
            <p:cNvPr id="287" name="Google Shape;287;p107"/>
            <p:cNvSpPr/>
            <p:nvPr/>
          </p:nvSpPr>
          <p:spPr>
            <a:xfrm>
              <a:off x="712182" y="2136914"/>
              <a:ext cx="863082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262626"/>
                  </a:solidFill>
                  <a:latin typeface="Arial"/>
                  <a:ea typeface="Arial"/>
                  <a:cs typeface="Arial"/>
                  <a:sym typeface="Arial"/>
                </a:rPr>
                <a:t>Objetivo</a:t>
              </a:r>
              <a:r>
                <a:rPr lang="en-US" sz="1800" b="0" i="0" u="none" strike="noStrike" cap="none" dirty="0">
                  <a:solidFill>
                    <a:srgbClr val="262626"/>
                  </a:solidFill>
                  <a:latin typeface="Arial"/>
                  <a:ea typeface="Arial"/>
                  <a:cs typeface="Arial"/>
                  <a:sym typeface="Arial"/>
                </a:rPr>
                <a:t>:</a:t>
              </a:r>
              <a:endParaRPr sz="2000" dirty="0"/>
            </a:p>
          </p:txBody>
        </p:sp>
      </p:grpSp>
      <p:sp>
        <p:nvSpPr>
          <p:cNvPr id="288" name="Google Shape;288;p107"/>
          <p:cNvSpPr/>
          <p:nvPr/>
        </p:nvSpPr>
        <p:spPr>
          <a:xfrm>
            <a:off x="243306" y="986337"/>
            <a:ext cx="900498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err="1">
                <a:solidFill>
                  <a:srgbClr val="0C0C0C"/>
                </a:solidFill>
                <a:latin typeface="Arial"/>
                <a:ea typeface="Arial"/>
                <a:cs typeface="Arial"/>
                <a:sym typeface="Arial"/>
              </a:rPr>
              <a:t>Proceso</a:t>
            </a:r>
            <a:r>
              <a:rPr lang="en-US" sz="2400" b="0" i="0" u="none" strike="noStrike" cap="none" dirty="0">
                <a:solidFill>
                  <a:srgbClr val="0C0C0C"/>
                </a:solidFill>
                <a:latin typeface="Arial"/>
                <a:ea typeface="Arial"/>
                <a:cs typeface="Arial"/>
                <a:sym typeface="Arial"/>
              </a:rPr>
              <a:t> de </a:t>
            </a:r>
            <a:r>
              <a:rPr lang="en-US" sz="2400" b="0" i="0" u="none" strike="noStrike" cap="none" dirty="0" err="1">
                <a:solidFill>
                  <a:srgbClr val="0C0C0C"/>
                </a:solidFill>
                <a:latin typeface="Arial"/>
                <a:ea typeface="Arial"/>
                <a:cs typeface="Arial"/>
                <a:sym typeface="Arial"/>
              </a:rPr>
              <a:t>división</a:t>
            </a:r>
            <a:r>
              <a:rPr lang="en-US" sz="2400" b="0" i="0" u="none" strike="noStrike" cap="none" dirty="0">
                <a:solidFill>
                  <a:srgbClr val="0C0C0C"/>
                </a:solidFill>
                <a:latin typeface="Arial"/>
                <a:ea typeface="Arial"/>
                <a:cs typeface="Arial"/>
                <a:sym typeface="Arial"/>
              </a:rPr>
              <a:t> </a:t>
            </a:r>
            <a:r>
              <a:rPr lang="en-US" sz="2400" b="0" i="0" u="none" strike="noStrike" cap="none" dirty="0" err="1">
                <a:solidFill>
                  <a:srgbClr val="0C0C0C"/>
                </a:solidFill>
                <a:latin typeface="Arial"/>
                <a:ea typeface="Arial"/>
                <a:cs typeface="Arial"/>
                <a:sym typeface="Arial"/>
              </a:rPr>
              <a:t>repetitivo</a:t>
            </a:r>
            <a:endParaRPr dirty="0"/>
          </a:p>
        </p:txBody>
      </p:sp>
      <p:grpSp>
        <p:nvGrpSpPr>
          <p:cNvPr id="289" name="Google Shape;289;p107"/>
          <p:cNvGrpSpPr/>
          <p:nvPr/>
        </p:nvGrpSpPr>
        <p:grpSpPr>
          <a:xfrm>
            <a:off x="3086184" y="3332480"/>
            <a:ext cx="7513388" cy="3405170"/>
            <a:chOff x="1175988" y="3020553"/>
            <a:chExt cx="7086253" cy="3434681"/>
          </a:xfrm>
        </p:grpSpPr>
        <p:grpSp>
          <p:nvGrpSpPr>
            <p:cNvPr id="290" name="Google Shape;290;p107"/>
            <p:cNvGrpSpPr/>
            <p:nvPr/>
          </p:nvGrpSpPr>
          <p:grpSpPr>
            <a:xfrm>
              <a:off x="6848852" y="4227710"/>
              <a:ext cx="1413389" cy="365584"/>
              <a:chOff x="7012703" y="4308774"/>
              <a:chExt cx="1413389" cy="365584"/>
            </a:xfrm>
          </p:grpSpPr>
          <p:pic>
            <p:nvPicPr>
              <p:cNvPr id="291" name="Google Shape;291;p107"/>
              <p:cNvPicPr preferRelativeResize="0"/>
              <p:nvPr/>
            </p:nvPicPr>
            <p:blipFill rotWithShape="1">
              <a:blip r:embed="rId3">
                <a:alphaModFix/>
              </a:blip>
              <a:srcRect l="86021" t="38572" r="11672" b="52036"/>
              <a:stretch/>
            </p:blipFill>
            <p:spPr>
              <a:xfrm>
                <a:off x="7012703" y="4308774"/>
                <a:ext cx="139284" cy="317414"/>
              </a:xfrm>
              <a:prstGeom prst="rect">
                <a:avLst/>
              </a:prstGeom>
              <a:noFill/>
              <a:ln>
                <a:noFill/>
              </a:ln>
            </p:spPr>
          </p:pic>
          <p:sp>
            <p:nvSpPr>
              <p:cNvPr id="292" name="Google Shape;292;p107"/>
              <p:cNvSpPr txBox="1"/>
              <p:nvPr/>
            </p:nvSpPr>
            <p:spPr>
              <a:xfrm>
                <a:off x="7151986" y="4308774"/>
                <a:ext cx="1274106" cy="365584"/>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Propietario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chemeClr val="dk1"/>
                    </a:solidFill>
                    <a:latin typeface="Arial"/>
                    <a:ea typeface="Arial"/>
                    <a:cs typeface="Arial"/>
                    <a:sym typeface="Arial"/>
                  </a:rPr>
                  <a:t>No propietario</a:t>
                </a:r>
                <a:endParaRPr sz="1400" b="0" i="0" u="none" strike="noStrike" cap="none">
                  <a:solidFill>
                    <a:srgbClr val="000000"/>
                  </a:solidFill>
                  <a:latin typeface="Arial"/>
                  <a:ea typeface="Arial"/>
                  <a:cs typeface="Arial"/>
                  <a:sym typeface="Arial"/>
                </a:endParaRPr>
              </a:p>
            </p:txBody>
          </p:sp>
        </p:grpSp>
        <p:grpSp>
          <p:nvGrpSpPr>
            <p:cNvPr id="293" name="Google Shape;293;p107"/>
            <p:cNvGrpSpPr/>
            <p:nvPr/>
          </p:nvGrpSpPr>
          <p:grpSpPr>
            <a:xfrm>
              <a:off x="1175988" y="3020553"/>
              <a:ext cx="5683117" cy="3434681"/>
              <a:chOff x="1175988" y="3020553"/>
              <a:chExt cx="5683117" cy="3434681"/>
            </a:xfrm>
          </p:grpSpPr>
          <p:pic>
            <p:nvPicPr>
              <p:cNvPr id="294" name="Google Shape;294;p107"/>
              <p:cNvPicPr preferRelativeResize="0"/>
              <p:nvPr/>
            </p:nvPicPr>
            <p:blipFill rotWithShape="1">
              <a:blip r:embed="rId4">
                <a:alphaModFix/>
              </a:blip>
              <a:srcRect l="28375" t="6227" r="4739" b="18674"/>
              <a:stretch/>
            </p:blipFill>
            <p:spPr>
              <a:xfrm>
                <a:off x="3367235" y="3176972"/>
                <a:ext cx="3240361" cy="2412268"/>
              </a:xfrm>
              <a:prstGeom prst="rect">
                <a:avLst/>
              </a:prstGeom>
              <a:noFill/>
              <a:ln>
                <a:noFill/>
              </a:ln>
            </p:spPr>
          </p:pic>
          <p:sp>
            <p:nvSpPr>
              <p:cNvPr id="295" name="Google Shape;295;p107"/>
              <p:cNvSpPr txBox="1"/>
              <p:nvPr/>
            </p:nvSpPr>
            <p:spPr>
              <a:xfrm>
                <a:off x="1175988" y="5126026"/>
                <a:ext cx="1750799" cy="72004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Tamaño del sitio de vivienda</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(1000 pies</a:t>
                </a:r>
                <a:r>
                  <a:rPr lang="en-US" sz="2000" b="0" i="0" u="none" strike="noStrike" cap="none" baseline="30000">
                    <a:solidFill>
                      <a:schemeClr val="dk1"/>
                    </a:solidFill>
                    <a:latin typeface="Arial"/>
                    <a:ea typeface="Arial"/>
                    <a:cs typeface="Arial"/>
                    <a:sym typeface="Arial"/>
                  </a:rPr>
                  <a:t>2</a:t>
                </a:r>
                <a:r>
                  <a:rPr lang="en-US" sz="1200" b="0" i="0" u="none" strike="noStrike" cap="none">
                    <a:solidFill>
                      <a:schemeClr val="dk1"/>
                    </a:solidFill>
                    <a:latin typeface="Arial"/>
                    <a:ea typeface="Arial"/>
                    <a:cs typeface="Arial"/>
                    <a:sym typeface="Arial"/>
                  </a:rPr>
                  <a:t>)</a:t>
                </a:r>
                <a:endParaRPr/>
              </a:p>
            </p:txBody>
          </p:sp>
          <p:sp>
            <p:nvSpPr>
              <p:cNvPr id="296" name="Google Shape;296;p107"/>
              <p:cNvSpPr txBox="1"/>
              <p:nvPr/>
            </p:nvSpPr>
            <p:spPr>
              <a:xfrm>
                <a:off x="4281136" y="6156163"/>
                <a:ext cx="2326460" cy="29907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Ingresos (1,000 USD)</a:t>
                </a:r>
                <a:endParaRPr/>
              </a:p>
            </p:txBody>
          </p:sp>
          <p:grpSp>
            <p:nvGrpSpPr>
              <p:cNvPr id="297" name="Google Shape;297;p107"/>
              <p:cNvGrpSpPr/>
              <p:nvPr/>
            </p:nvGrpSpPr>
            <p:grpSpPr>
              <a:xfrm>
                <a:off x="2926788" y="3020553"/>
                <a:ext cx="391969" cy="2756918"/>
                <a:chOff x="2926788" y="3020553"/>
                <a:chExt cx="391969" cy="2756918"/>
              </a:xfrm>
            </p:grpSpPr>
            <p:sp>
              <p:nvSpPr>
                <p:cNvPr id="298" name="Google Shape;298;p107"/>
                <p:cNvSpPr txBox="1"/>
                <p:nvPr/>
              </p:nvSpPr>
              <p:spPr>
                <a:xfrm>
                  <a:off x="2985012" y="3020553"/>
                  <a:ext cx="333745"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25</a:t>
                  </a:r>
                  <a:endParaRPr/>
                </a:p>
              </p:txBody>
            </p:sp>
            <p:sp>
              <p:nvSpPr>
                <p:cNvPr id="299" name="Google Shape;299;p107"/>
                <p:cNvSpPr txBox="1"/>
                <p:nvPr/>
              </p:nvSpPr>
              <p:spPr>
                <a:xfrm>
                  <a:off x="2983409" y="3421660"/>
                  <a:ext cx="335348"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23</a:t>
                  </a:r>
                  <a:endParaRPr/>
                </a:p>
              </p:txBody>
            </p:sp>
            <p:sp>
              <p:nvSpPr>
                <p:cNvPr id="300" name="Google Shape;300;p107"/>
                <p:cNvSpPr txBox="1"/>
                <p:nvPr/>
              </p:nvSpPr>
              <p:spPr>
                <a:xfrm>
                  <a:off x="2926788" y="3822767"/>
                  <a:ext cx="391969"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21</a:t>
                  </a:r>
                  <a:endParaRPr/>
                </a:p>
              </p:txBody>
            </p:sp>
            <p:sp>
              <p:nvSpPr>
                <p:cNvPr id="301" name="Google Shape;301;p107"/>
                <p:cNvSpPr txBox="1"/>
                <p:nvPr/>
              </p:nvSpPr>
              <p:spPr>
                <a:xfrm>
                  <a:off x="2994629" y="4267433"/>
                  <a:ext cx="324128"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19</a:t>
                  </a:r>
                  <a:endParaRPr/>
                </a:p>
              </p:txBody>
            </p:sp>
            <p:sp>
              <p:nvSpPr>
                <p:cNvPr id="302" name="Google Shape;302;p107"/>
                <p:cNvSpPr txBox="1"/>
                <p:nvPr/>
              </p:nvSpPr>
              <p:spPr>
                <a:xfrm>
                  <a:off x="3004247" y="4712099"/>
                  <a:ext cx="314510"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17</a:t>
                  </a:r>
                  <a:endParaRPr/>
                </a:p>
              </p:txBody>
            </p:sp>
            <p:sp>
              <p:nvSpPr>
                <p:cNvPr id="303" name="Google Shape;303;p107"/>
                <p:cNvSpPr txBox="1"/>
                <p:nvPr/>
              </p:nvSpPr>
              <p:spPr>
                <a:xfrm>
                  <a:off x="2996233" y="5119499"/>
                  <a:ext cx="322524"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15</a:t>
                  </a:r>
                  <a:endParaRPr/>
                </a:p>
              </p:txBody>
            </p:sp>
            <p:sp>
              <p:nvSpPr>
                <p:cNvPr id="304" name="Google Shape;304;p107"/>
                <p:cNvSpPr txBox="1"/>
                <p:nvPr/>
              </p:nvSpPr>
              <p:spPr>
                <a:xfrm>
                  <a:off x="2994629" y="5495018"/>
                  <a:ext cx="324128"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13</a:t>
                  </a:r>
                  <a:endParaRPr/>
                </a:p>
              </p:txBody>
            </p:sp>
          </p:grpSp>
          <p:sp>
            <p:nvSpPr>
              <p:cNvPr id="305" name="Google Shape;305;p107"/>
              <p:cNvSpPr txBox="1"/>
              <p:nvPr/>
            </p:nvSpPr>
            <p:spPr>
              <a:xfrm>
                <a:off x="3164926" y="5711252"/>
                <a:ext cx="343363"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20</a:t>
                </a:r>
                <a:endParaRPr/>
              </a:p>
            </p:txBody>
          </p:sp>
          <p:sp>
            <p:nvSpPr>
              <p:cNvPr id="306" name="Google Shape;306;p107"/>
              <p:cNvSpPr txBox="1"/>
              <p:nvPr/>
            </p:nvSpPr>
            <p:spPr>
              <a:xfrm>
                <a:off x="3808838" y="5709458"/>
                <a:ext cx="349776"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40</a:t>
                </a:r>
                <a:endParaRPr/>
              </a:p>
            </p:txBody>
          </p:sp>
          <p:sp>
            <p:nvSpPr>
              <p:cNvPr id="307" name="Google Shape;307;p107"/>
              <p:cNvSpPr txBox="1"/>
              <p:nvPr/>
            </p:nvSpPr>
            <p:spPr>
              <a:xfrm>
                <a:off x="4491136" y="5707664"/>
                <a:ext cx="349776"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60</a:t>
                </a:r>
                <a:endParaRPr/>
              </a:p>
            </p:txBody>
          </p:sp>
          <p:sp>
            <p:nvSpPr>
              <p:cNvPr id="308" name="Google Shape;308;p107"/>
              <p:cNvSpPr txBox="1"/>
              <p:nvPr/>
            </p:nvSpPr>
            <p:spPr>
              <a:xfrm>
                <a:off x="5134339" y="5705870"/>
                <a:ext cx="349776"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80</a:t>
                </a:r>
                <a:endParaRPr/>
              </a:p>
            </p:txBody>
          </p:sp>
          <p:sp>
            <p:nvSpPr>
              <p:cNvPr id="309" name="Google Shape;309;p107"/>
              <p:cNvSpPr txBox="1"/>
              <p:nvPr/>
            </p:nvSpPr>
            <p:spPr>
              <a:xfrm>
                <a:off x="5788171" y="5705870"/>
                <a:ext cx="417102"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100</a:t>
                </a:r>
                <a:endParaRPr/>
              </a:p>
            </p:txBody>
          </p:sp>
          <p:sp>
            <p:nvSpPr>
              <p:cNvPr id="310" name="Google Shape;310;p107"/>
              <p:cNvSpPr txBox="1"/>
              <p:nvPr/>
            </p:nvSpPr>
            <p:spPr>
              <a:xfrm>
                <a:off x="6442003" y="5705870"/>
                <a:ext cx="417102" cy="28245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chemeClr val="dk1"/>
                    </a:solidFill>
                    <a:latin typeface="Arial"/>
                    <a:ea typeface="Arial"/>
                    <a:cs typeface="Arial"/>
                    <a:sym typeface="Arial"/>
                  </a:rPr>
                  <a:t>120</a:t>
                </a:r>
                <a:endParaRPr/>
              </a:p>
            </p:txBody>
          </p:sp>
        </p:grpSp>
        <p:sp>
          <p:nvSpPr>
            <p:cNvPr id="311" name="Google Shape;311;p107"/>
            <p:cNvSpPr/>
            <p:nvPr/>
          </p:nvSpPr>
          <p:spPr>
            <a:xfrm>
              <a:off x="3336936" y="3129776"/>
              <a:ext cx="3316625" cy="2505307"/>
            </a:xfrm>
            <a:prstGeom prst="rect">
              <a:avLst/>
            </a:pr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13" name="Google Shape;313;p107"/>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3" name="Google Shape;323;p108"/>
          <p:cNvSpPr/>
          <p:nvPr/>
        </p:nvSpPr>
        <p:spPr>
          <a:xfrm>
            <a:off x="10599572" y="6491429"/>
            <a:ext cx="1038103" cy="24622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600" b="0" i="0" u="none" strike="noStrike" cap="none">
                <a:solidFill>
                  <a:srgbClr val="D8D8D8"/>
                </a:solidFill>
                <a:latin typeface="Arial"/>
                <a:ea typeface="Arial"/>
                <a:cs typeface="Arial"/>
                <a:sym typeface="Arial"/>
              </a:rPr>
              <a:t>UNIDAD 04</a:t>
            </a:r>
            <a:endParaRPr/>
          </a:p>
        </p:txBody>
      </p:sp>
      <p:sp>
        <p:nvSpPr>
          <p:cNvPr id="324" name="Google Shape;324;p108"/>
          <p:cNvSpPr/>
          <p:nvPr/>
        </p:nvSpPr>
        <p:spPr>
          <a:xfrm>
            <a:off x="3073290" y="293976"/>
            <a:ext cx="545095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dirty="0">
                <a:solidFill>
                  <a:schemeClr val="lt1"/>
                </a:solidFill>
                <a:latin typeface="Arial"/>
                <a:ea typeface="Arial"/>
                <a:cs typeface="Arial"/>
                <a:sym typeface="Arial"/>
              </a:rPr>
              <a:t>4.1. </a:t>
            </a:r>
            <a:r>
              <a:rPr lang="en-US" sz="1800" b="0" i="0" u="none" strike="noStrike" cap="none" dirty="0" err="1">
                <a:solidFill>
                  <a:schemeClr val="lt1"/>
                </a:solidFill>
                <a:latin typeface="Arial"/>
                <a:ea typeface="Arial"/>
                <a:cs typeface="Arial"/>
                <a:sym typeface="Arial"/>
              </a:rPr>
              <a:t>Algoritmo</a:t>
            </a:r>
            <a:r>
              <a:rPr lang="en-US" sz="1800" b="0" i="0" u="none" strike="noStrike" cap="none" dirty="0">
                <a:solidFill>
                  <a:schemeClr val="lt1"/>
                </a:solidFill>
                <a:latin typeface="Arial"/>
                <a:ea typeface="Arial"/>
                <a:cs typeface="Arial"/>
                <a:sym typeface="Arial"/>
              </a:rPr>
              <a:t> de árbol </a:t>
            </a:r>
            <a:r>
              <a:rPr lang="en-US" sz="1800" b="0" i="0" u="none" strike="noStrike" cap="none" dirty="0" err="1">
                <a:solidFill>
                  <a:schemeClr val="lt1"/>
                </a:solidFill>
                <a:latin typeface="Arial"/>
                <a:ea typeface="Arial"/>
                <a:cs typeface="Arial"/>
                <a:sym typeface="Arial"/>
              </a:rPr>
              <a:t>Proceso</a:t>
            </a:r>
            <a:r>
              <a:rPr lang="en-US" sz="1800" b="0" i="0" u="none" strike="noStrike" cap="none" dirty="0">
                <a:solidFill>
                  <a:schemeClr val="lt1"/>
                </a:solidFill>
                <a:latin typeface="Arial"/>
                <a:ea typeface="Arial"/>
                <a:cs typeface="Arial"/>
                <a:sym typeface="Arial"/>
              </a:rPr>
              <a:t> de division </a:t>
            </a:r>
            <a:r>
              <a:rPr lang="en-US" sz="1800" b="0" i="0" u="none" strike="noStrike" cap="none" dirty="0" err="1">
                <a:solidFill>
                  <a:schemeClr val="lt1"/>
                </a:solidFill>
                <a:latin typeface="Arial"/>
                <a:ea typeface="Arial"/>
                <a:cs typeface="Arial"/>
                <a:sym typeface="Arial"/>
              </a:rPr>
              <a:t>Repetitivo</a:t>
            </a:r>
            <a:endParaRPr dirty="0"/>
          </a:p>
          <a:p>
            <a:pPr marL="0" marR="0" lvl="0" indent="0" algn="l" rtl="0">
              <a:lnSpc>
                <a:spcPct val="100000"/>
              </a:lnSpc>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519EFEF4-E905-6E11-F804-6D534068B0C1}"/>
              </a:ext>
            </a:extLst>
          </p:cNvPr>
          <p:cNvSpPr txBox="1"/>
          <p:nvPr/>
        </p:nvSpPr>
        <p:spPr>
          <a:xfrm>
            <a:off x="6268720" y="1697137"/>
            <a:ext cx="5450950" cy="4616648"/>
          </a:xfrm>
          <a:prstGeom prst="rect">
            <a:avLst/>
          </a:prstGeom>
          <a:noFill/>
        </p:spPr>
        <p:txBody>
          <a:bodyPr wrap="square">
            <a:spAutoFit/>
          </a:bodyPr>
          <a:lstStyle/>
          <a:p>
            <a:pPr algn="just"/>
            <a:r>
              <a:rPr lang="es-ES" b="1" dirty="0"/>
              <a:t>3. Repetición en nodos secundarios:</a:t>
            </a:r>
            <a:endParaRPr lang="es-ES" dirty="0"/>
          </a:p>
          <a:p>
            <a:pPr marL="742950" lvl="1" indent="-285750" algn="just">
              <a:buFont typeface="+mj-lt"/>
              <a:buAutoNum type="arabicPeriod"/>
            </a:pPr>
            <a:r>
              <a:rPr lang="es-ES" dirty="0"/>
              <a:t>Cada nodo secundario se trata como un nuevo nodo principal.</a:t>
            </a:r>
          </a:p>
          <a:p>
            <a:pPr marL="742950" lvl="1" indent="-285750" algn="just">
              <a:buFont typeface="+mj-lt"/>
              <a:buAutoNum type="arabicPeriod"/>
            </a:pPr>
            <a:r>
              <a:rPr lang="es-ES" dirty="0"/>
              <a:t>El proceso de evaluación y división se repite para cada nodo secundario, creando más nodos en niveles más profundos del árbol.</a:t>
            </a:r>
          </a:p>
          <a:p>
            <a:pPr algn="just"/>
            <a:r>
              <a:rPr lang="es-ES" b="1" dirty="0"/>
              <a:t>4. Determinación de criterios de parada:</a:t>
            </a:r>
            <a:endParaRPr lang="es-ES" dirty="0"/>
          </a:p>
          <a:p>
            <a:pPr marL="742950" lvl="1" indent="-285750" algn="just">
              <a:buFont typeface="+mj-lt"/>
              <a:buAutoNum type="arabicPeriod"/>
            </a:pPr>
            <a:r>
              <a:rPr lang="es-ES" dirty="0"/>
              <a:t>El proceso de división se detiene cuando se cumple alguno de los siguientes criterios:</a:t>
            </a:r>
          </a:p>
          <a:p>
            <a:pPr marL="1143000" lvl="2" indent="-228600" algn="just">
              <a:buFont typeface="+mj-lt"/>
              <a:buAutoNum type="arabicPeriod"/>
            </a:pPr>
            <a:r>
              <a:rPr lang="es-ES" b="1" dirty="0"/>
              <a:t>Pureza máxima:</a:t>
            </a:r>
            <a:r>
              <a:rPr lang="es-ES" dirty="0"/>
              <a:t> Todos los datos en un nodo pertenecen a una sola clase.</a:t>
            </a:r>
          </a:p>
          <a:p>
            <a:pPr marL="1143000" lvl="2" indent="-228600" algn="just">
              <a:buFont typeface="+mj-lt"/>
              <a:buAutoNum type="arabicPeriod"/>
            </a:pPr>
            <a:r>
              <a:rPr lang="es-ES" b="1" dirty="0"/>
              <a:t>Mínimo número de datos:</a:t>
            </a:r>
            <a:r>
              <a:rPr lang="es-ES" dirty="0"/>
              <a:t> El nodo contiene menos datos que un umbral predefinido.</a:t>
            </a:r>
          </a:p>
          <a:p>
            <a:pPr marL="1143000" lvl="2" indent="-228600" algn="just">
              <a:buFont typeface="+mj-lt"/>
              <a:buAutoNum type="arabicPeriod"/>
            </a:pPr>
            <a:r>
              <a:rPr lang="es-ES" b="1" dirty="0"/>
              <a:t>Profundidad máxima:</a:t>
            </a:r>
            <a:r>
              <a:rPr lang="es-ES" dirty="0"/>
              <a:t> El árbol ha alcanzado la profundidad límite definida.</a:t>
            </a:r>
          </a:p>
          <a:p>
            <a:pPr marL="1143000" lvl="2" indent="-228600" algn="just">
              <a:buFont typeface="+mj-lt"/>
              <a:buAutoNum type="arabicPeriod"/>
            </a:pPr>
            <a:r>
              <a:rPr lang="es-ES" b="1" dirty="0"/>
              <a:t>Ganancia mínima:</a:t>
            </a:r>
            <a:r>
              <a:rPr lang="es-ES" dirty="0"/>
              <a:t> La mejora en pureza de los nodos secundarios no supera un umbral establecido.</a:t>
            </a:r>
          </a:p>
          <a:p>
            <a:pPr marL="1143000" lvl="2" indent="-228600" algn="just">
              <a:buFont typeface="+mj-lt"/>
              <a:buAutoNum type="arabicPeriod"/>
            </a:pPr>
            <a:r>
              <a:rPr lang="es-ES" b="1" dirty="0"/>
              <a:t>Tamaño mínimo del nodo secundario:</a:t>
            </a:r>
            <a:r>
              <a:rPr lang="es-ES" dirty="0"/>
              <a:t> El nodo secundario no contiene suficientes datos para justificar la división.</a:t>
            </a:r>
          </a:p>
        </p:txBody>
      </p:sp>
      <p:sp>
        <p:nvSpPr>
          <p:cNvPr id="5" name="TextBox 4">
            <a:extLst>
              <a:ext uri="{FF2B5EF4-FFF2-40B4-BE49-F238E27FC236}">
                <a16:creationId xmlns:a16="http://schemas.microsoft.com/office/drawing/2014/main" id="{8EFFF389-12DB-C19C-BA3C-44E1CED76A38}"/>
              </a:ext>
            </a:extLst>
          </p:cNvPr>
          <p:cNvSpPr txBox="1"/>
          <p:nvPr/>
        </p:nvSpPr>
        <p:spPr>
          <a:xfrm>
            <a:off x="396240" y="1363812"/>
            <a:ext cx="5699760" cy="5047536"/>
          </a:xfrm>
          <a:prstGeom prst="rect">
            <a:avLst/>
          </a:prstGeom>
          <a:noFill/>
        </p:spPr>
        <p:txBody>
          <a:bodyPr wrap="square">
            <a:spAutoFit/>
          </a:bodyPr>
          <a:lstStyle/>
          <a:p>
            <a:pPr algn="just"/>
            <a:r>
              <a:rPr lang="es-ES" dirty="0"/>
              <a:t>El </a:t>
            </a:r>
            <a:r>
              <a:rPr lang="es-ES" b="1" dirty="0"/>
              <a:t>proceso de división repetitivo</a:t>
            </a:r>
            <a:r>
              <a:rPr lang="es-ES" dirty="0"/>
              <a:t> en un árbol de clasificación (o de decisión) se refiere a la iteración sucesiva en la que el modelo divide un conjunto de datos en subconjuntos más pequeños, con el objetivo de maximizar la homogeneidad de las clases dentro de cada nodo resultante. Este proceso se detiene cuando se cumplen ciertos criterios de finalización.</a:t>
            </a:r>
          </a:p>
          <a:p>
            <a:pPr algn="just"/>
            <a:endParaRPr lang="es-ES" dirty="0"/>
          </a:p>
          <a:p>
            <a:pPr algn="just"/>
            <a:r>
              <a:rPr lang="es-ES" b="1" dirty="0"/>
              <a:t>Etapas del proceso de división repetitivo:</a:t>
            </a:r>
          </a:p>
          <a:p>
            <a:pPr algn="just">
              <a:buFont typeface="+mj-lt"/>
              <a:buAutoNum type="arabicPeriod"/>
            </a:pPr>
            <a:r>
              <a:rPr lang="es-ES" b="1" dirty="0"/>
              <a:t>Nodo inicial (raíz):</a:t>
            </a:r>
            <a:endParaRPr lang="es-ES" dirty="0"/>
          </a:p>
          <a:p>
            <a:pPr marL="742950" lvl="1" indent="-285750" algn="just">
              <a:buFont typeface="+mj-lt"/>
              <a:buAutoNum type="arabicPeriod"/>
            </a:pPr>
            <a:r>
              <a:rPr lang="es-ES" dirty="0"/>
              <a:t>El proceso comienza con todo el conjunto de datos en un único nodo.</a:t>
            </a:r>
          </a:p>
          <a:p>
            <a:pPr marL="742950" lvl="1" indent="-285750" algn="just">
              <a:buFont typeface="+mj-lt"/>
              <a:buAutoNum type="arabicPeriod"/>
            </a:pPr>
            <a:r>
              <a:rPr lang="es-ES" dirty="0"/>
              <a:t>Se evalúan todas las posibles divisiones basadas en las características del conjunto de datos.</a:t>
            </a:r>
          </a:p>
          <a:p>
            <a:pPr marL="742950" lvl="1" indent="-285750" algn="just">
              <a:buFont typeface="+mj-lt"/>
              <a:buAutoNum type="arabicPeriod"/>
            </a:pPr>
            <a:r>
              <a:rPr lang="es-ES" dirty="0"/>
              <a:t>Se selecciona la división que maximiza la ganancia de pureza (utilizando métricas como la ganancia de información, índice Gini o reducción de varianza).</a:t>
            </a:r>
          </a:p>
          <a:p>
            <a:pPr algn="just">
              <a:buFont typeface="+mj-lt"/>
              <a:buAutoNum type="arabicPeriod"/>
            </a:pPr>
            <a:r>
              <a:rPr lang="es-ES" b="1" dirty="0"/>
              <a:t> División del nodo:</a:t>
            </a:r>
            <a:endParaRPr lang="es-ES" dirty="0"/>
          </a:p>
          <a:p>
            <a:pPr marL="742950" lvl="1" indent="-285750" algn="just">
              <a:buFont typeface="+mj-lt"/>
              <a:buAutoNum type="arabicPeriod"/>
            </a:pPr>
            <a:r>
              <a:rPr lang="es-ES" dirty="0"/>
              <a:t>El nodo se divide en dos o más nodos secundarios según la regla seleccionada (por ejemplo, un umbral en una característica continua o una categoría específica).</a:t>
            </a:r>
          </a:p>
          <a:p>
            <a:pPr marL="742950" lvl="1" indent="-285750" algn="just">
              <a:buFont typeface="+mj-lt"/>
              <a:buAutoNum type="arabicPeriod"/>
            </a:pPr>
            <a:r>
              <a:rPr lang="es-ES" dirty="0"/>
              <a:t>Los datos se distribuyen en los nodos secundarios según si cumplen o no la regla de división.</a:t>
            </a:r>
          </a:p>
          <a:p>
            <a:pPr marL="742950" lvl="1" indent="-285750" algn="just">
              <a:buFont typeface="+mj-lt"/>
              <a:buAutoNum type="arabicPeriod"/>
            </a:pPr>
            <a:endParaRPr lang="es-E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6FA09C-241B-70B6-3A99-6D9795BA95FF}"/>
              </a:ext>
            </a:extLst>
          </p:cNvPr>
          <p:cNvSpPr txBox="1"/>
          <p:nvPr/>
        </p:nvSpPr>
        <p:spPr>
          <a:xfrm>
            <a:off x="253804" y="1099572"/>
            <a:ext cx="9012115" cy="2246769"/>
          </a:xfrm>
          <a:prstGeom prst="rect">
            <a:avLst/>
          </a:prstGeom>
          <a:noFill/>
        </p:spPr>
        <p:txBody>
          <a:bodyPr wrap="square">
            <a:spAutoFit/>
          </a:bodyPr>
          <a:lstStyle/>
          <a:p>
            <a:pPr algn="just"/>
            <a:r>
              <a:rPr lang="es-ES" b="1" dirty="0"/>
              <a:t>5. Asignación de clases a nodos terminales:</a:t>
            </a:r>
            <a:endParaRPr lang="es-ES" dirty="0"/>
          </a:p>
          <a:p>
            <a:pPr marL="742950" lvl="1" indent="-285750" algn="just">
              <a:buFont typeface="+mj-lt"/>
              <a:buAutoNum type="arabicPeriod"/>
            </a:pPr>
            <a:r>
              <a:rPr lang="es-ES" dirty="0"/>
              <a:t>Cuando un nodo ya no se puede dividir, se convierte en un </a:t>
            </a:r>
            <a:r>
              <a:rPr lang="es-ES" b="1" dirty="0"/>
              <a:t>nodo hoja</a:t>
            </a:r>
            <a:r>
              <a:rPr lang="es-ES" dirty="0"/>
              <a:t> o terminal.</a:t>
            </a:r>
          </a:p>
          <a:p>
            <a:pPr marL="742950" lvl="1" indent="-285750" algn="just">
              <a:buFont typeface="+mj-lt"/>
              <a:buAutoNum type="arabicPeriod"/>
            </a:pPr>
            <a:r>
              <a:rPr lang="es-ES" dirty="0"/>
              <a:t>A cada nodo hoja se le asigna una clase basada en la mayoría de los datos que contiene.</a:t>
            </a:r>
          </a:p>
          <a:p>
            <a:pPr marL="742950" lvl="1" indent="-285750" algn="just">
              <a:buFont typeface="+mj-lt"/>
              <a:buAutoNum type="arabicPeriod"/>
            </a:pPr>
            <a:endParaRPr lang="es-ES" dirty="0"/>
          </a:p>
          <a:p>
            <a:pPr algn="just"/>
            <a:r>
              <a:rPr lang="es-ES" b="1" dirty="0"/>
              <a:t>Visualización del proceso:</a:t>
            </a:r>
          </a:p>
          <a:p>
            <a:pPr algn="just"/>
            <a:r>
              <a:rPr lang="es-ES" dirty="0"/>
              <a:t>Un árbol de clasificación típico crece de manera jerárquica:</a:t>
            </a:r>
          </a:p>
          <a:p>
            <a:pPr algn="just">
              <a:buFont typeface="Arial" panose="020B0604020202020204" pitchFamily="34" charset="0"/>
              <a:buChar char="•"/>
            </a:pPr>
            <a:r>
              <a:rPr lang="es-ES" b="1" dirty="0"/>
              <a:t>Nodo raíz:</a:t>
            </a:r>
            <a:r>
              <a:rPr lang="es-ES" dirty="0"/>
              <a:t> Contiene todos los datos.</a:t>
            </a:r>
          </a:p>
          <a:p>
            <a:pPr algn="just">
              <a:buFont typeface="Arial" panose="020B0604020202020204" pitchFamily="34" charset="0"/>
              <a:buChar char="•"/>
            </a:pPr>
            <a:r>
              <a:rPr lang="es-ES" b="1" dirty="0"/>
              <a:t>Primer nivel de nodos secundarios:</a:t>
            </a:r>
            <a:r>
              <a:rPr lang="es-ES" dirty="0"/>
              <a:t> Divide los datos en dos o más grupos según la característica más relevante.</a:t>
            </a:r>
          </a:p>
          <a:p>
            <a:pPr algn="just">
              <a:buFont typeface="Arial" panose="020B0604020202020204" pitchFamily="34" charset="0"/>
              <a:buChar char="•"/>
            </a:pPr>
            <a:r>
              <a:rPr lang="es-ES" b="1" dirty="0"/>
              <a:t>Niveles subsiguientes:</a:t>
            </a:r>
            <a:r>
              <a:rPr lang="es-ES" dirty="0"/>
              <a:t> Cada nodo se divide nuevamente hasta que se cumple un criterio de parada.</a:t>
            </a:r>
          </a:p>
        </p:txBody>
      </p:sp>
      <p:sp>
        <p:nvSpPr>
          <p:cNvPr id="7" name="TextBox 6">
            <a:extLst>
              <a:ext uri="{FF2B5EF4-FFF2-40B4-BE49-F238E27FC236}">
                <a16:creationId xmlns:a16="http://schemas.microsoft.com/office/drawing/2014/main" id="{9E26CD45-B738-34DC-9CEC-A8710E63FB96}"/>
              </a:ext>
            </a:extLst>
          </p:cNvPr>
          <p:cNvSpPr txBox="1"/>
          <p:nvPr/>
        </p:nvSpPr>
        <p:spPr>
          <a:xfrm>
            <a:off x="3048000" y="3866575"/>
            <a:ext cx="6096000" cy="21236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rtl="0"/>
            <a:r>
              <a:rPr lang="es-ES" sz="1400" b="1" i="0" u="none" strike="noStrike" dirty="0">
                <a:solidFill>
                  <a:srgbClr val="262626"/>
                </a:solidFill>
                <a:effectLst/>
                <a:latin typeface="Arial" panose="020B0604020202020204" pitchFamily="34" charset="0"/>
              </a:rPr>
              <a:t>Proceso de división repetitivo</a:t>
            </a:r>
            <a:endParaRPr lang="es-ES" b="1" dirty="0">
              <a:effectLst/>
            </a:endParaRPr>
          </a:p>
          <a:p>
            <a:pPr indent="-182563" rtl="0"/>
            <a:br>
              <a:rPr lang="es-ES" b="0" dirty="0">
                <a:effectLst/>
              </a:rPr>
            </a:br>
            <a:r>
              <a:rPr lang="es-ES" sz="1400" b="0" i="0" u="none" strike="noStrike" dirty="0">
                <a:solidFill>
                  <a:srgbClr val="262626"/>
                </a:solidFill>
                <a:effectLst/>
                <a:latin typeface="Arial" panose="020B0604020202020204" pitchFamily="34" charset="0"/>
              </a:rPr>
              <a:t>1) Seleccione xi, que es una de las variables y el valor de xi (si como criterio de división) se designa para dividir el espacio de dimensión p en dos.</a:t>
            </a:r>
            <a:endParaRPr lang="es-ES" b="0" dirty="0">
              <a:effectLst/>
            </a:endParaRPr>
          </a:p>
          <a:p>
            <a:pPr rtl="0">
              <a:spcBef>
                <a:spcPts val="800"/>
              </a:spcBef>
            </a:pPr>
            <a:r>
              <a:rPr lang="es-ES" sz="1400" b="0" i="0" u="none" strike="noStrike" dirty="0">
                <a:solidFill>
                  <a:srgbClr val="262626"/>
                </a:solidFill>
                <a:effectLst/>
                <a:latin typeface="Arial" panose="020B0604020202020204" pitchFamily="34" charset="0"/>
              </a:rPr>
              <a:t>2) xi → {xi&lt;=si} ∪ {xi&gt;si}</a:t>
            </a:r>
            <a:endParaRPr lang="es-ES" b="0" dirty="0">
              <a:effectLst/>
            </a:endParaRPr>
          </a:p>
          <a:p>
            <a:pPr rtl="0">
              <a:spcBef>
                <a:spcPts val="800"/>
              </a:spcBef>
            </a:pPr>
            <a:r>
              <a:rPr lang="es-ES" sz="1400" b="0" i="0" u="none" strike="noStrike" dirty="0">
                <a:solidFill>
                  <a:srgbClr val="262626"/>
                </a:solidFill>
                <a:effectLst/>
                <a:latin typeface="Arial" panose="020B0604020202020204" pitchFamily="34" charset="0"/>
              </a:rPr>
              <a:t>3) Seleccione una variable nuevamente y divida de la misma manera.</a:t>
            </a:r>
            <a:endParaRPr lang="es-ES" b="0" dirty="0">
              <a:effectLst/>
            </a:endParaRPr>
          </a:p>
          <a:p>
            <a:pPr rtl="0">
              <a:spcBef>
                <a:spcPts val="800"/>
              </a:spcBef>
            </a:pPr>
            <a:r>
              <a:rPr lang="es-ES" sz="1400" b="0" i="0" u="none" strike="noStrike" dirty="0">
                <a:solidFill>
                  <a:srgbClr val="262626"/>
                </a:solidFill>
                <a:effectLst/>
                <a:latin typeface="Arial" panose="020B0604020202020204" pitchFamily="34" charset="0"/>
              </a:rPr>
              <a:t>4) Repetir el proceso hasta alcanzar la pureza deseada.</a:t>
            </a:r>
            <a:endParaRPr lang="es-ES" b="0" dirty="0">
              <a:effectLst/>
            </a:endParaRPr>
          </a:p>
        </p:txBody>
      </p:sp>
    </p:spTree>
    <p:extLst>
      <p:ext uri="{BB962C8B-B14F-4D97-AF65-F5344CB8AC3E}">
        <p14:creationId xmlns:p14="http://schemas.microsoft.com/office/powerpoint/2010/main" val="3010309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09"/>
          <p:cNvSpPr/>
          <p:nvPr/>
        </p:nvSpPr>
        <p:spPr>
          <a:xfrm>
            <a:off x="526829" y="1838996"/>
            <a:ext cx="8673279" cy="1232883"/>
          </a:xfrm>
          <a:prstGeom prst="rect">
            <a:avLst/>
          </a:prstGeom>
          <a:noFill/>
          <a:ln>
            <a:noFill/>
          </a:ln>
        </p:spPr>
        <p:txBody>
          <a:bodyPr spcFirstLastPara="1" wrap="square" lIns="0" tIns="72000" rIns="144000" bIns="72000" anchor="t" anchorCtr="0">
            <a:spAutoFit/>
          </a:bodyPr>
          <a:lstStyle/>
          <a:p>
            <a:pPr marL="182526" marR="0" lvl="1" indent="-182526" algn="l" rtl="0">
              <a:lnSpc>
                <a:spcPct val="100000"/>
              </a:lnSpc>
              <a:spcBef>
                <a:spcPts val="0"/>
              </a:spcBef>
              <a:spcAft>
                <a:spcPts val="0"/>
              </a:spcAft>
              <a:buClr>
                <a:srgbClr val="193EB0"/>
              </a:buClr>
              <a:buSzPts val="1300"/>
              <a:buFont typeface="Arial"/>
              <a:buChar char="‣"/>
            </a:pPr>
            <a:r>
              <a:rPr lang="en-US" sz="1600" b="0" i="0" u="none" strike="noStrike" cap="none">
                <a:solidFill>
                  <a:srgbClr val="262626"/>
                </a:solidFill>
                <a:latin typeface="Arial"/>
                <a:ea typeface="Arial"/>
                <a:cs typeface="Arial"/>
                <a:sym typeface="Arial"/>
              </a:rPr>
              <a:t>Selecciona nodos secundarios con variable predictora que reduce el índice de Gini y la partición óptima</a:t>
            </a:r>
            <a:endParaRPr sz="1800"/>
          </a:p>
          <a:p>
            <a:pPr marL="182526" marR="0" lvl="1" indent="-182526" algn="l" rtl="0">
              <a:lnSpc>
                <a:spcPct val="100000"/>
              </a:lnSpc>
              <a:spcBef>
                <a:spcPts val="800"/>
              </a:spcBef>
              <a:spcAft>
                <a:spcPts val="0"/>
              </a:spcAft>
              <a:buClr>
                <a:srgbClr val="193EB0"/>
              </a:buClr>
              <a:buSzPts val="1300"/>
              <a:buFont typeface="Arial"/>
              <a:buChar char="‣"/>
            </a:pPr>
            <a:r>
              <a:rPr lang="en-US" sz="1600" b="0" i="0" u="none" strike="noStrike" cap="none">
                <a:solidFill>
                  <a:srgbClr val="262626"/>
                </a:solidFill>
                <a:latin typeface="Arial"/>
                <a:ea typeface="Arial"/>
                <a:cs typeface="Arial"/>
                <a:sym typeface="Arial"/>
              </a:rPr>
              <a:t>Si el conjunto de datos T se divide en k categorías y las relaciones de rendimiento de categoría son p1, •••, pk, se expresa como la siguiente ecuación.</a:t>
            </a:r>
            <a:endParaRPr sz="1800"/>
          </a:p>
        </p:txBody>
      </p:sp>
      <p:sp>
        <p:nvSpPr>
          <p:cNvPr id="331" name="Google Shape;331;p109"/>
          <p:cNvSpPr txBox="1"/>
          <p:nvPr/>
        </p:nvSpPr>
        <p:spPr>
          <a:xfrm>
            <a:off x="4745739" y="3103611"/>
            <a:ext cx="2163505" cy="8922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nvGrpSpPr>
          <p:cNvPr id="332" name="Google Shape;332;p109"/>
          <p:cNvGrpSpPr/>
          <p:nvPr/>
        </p:nvGrpSpPr>
        <p:grpSpPr>
          <a:xfrm>
            <a:off x="3771426" y="4150270"/>
            <a:ext cx="4064631" cy="2341159"/>
            <a:chOff x="2647156" y="3938605"/>
            <a:chExt cx="4064631" cy="2341159"/>
          </a:xfrm>
        </p:grpSpPr>
        <p:sp>
          <p:nvSpPr>
            <p:cNvPr id="333" name="Google Shape;333;p109"/>
            <p:cNvSpPr/>
            <p:nvPr/>
          </p:nvSpPr>
          <p:spPr>
            <a:xfrm>
              <a:off x="2647157" y="4784353"/>
              <a:ext cx="4064630" cy="28971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34" name="Google Shape;334;p109"/>
            <p:cNvSpPr/>
            <p:nvPr/>
          </p:nvSpPr>
          <p:spPr>
            <a:xfrm>
              <a:off x="2647157" y="5990045"/>
              <a:ext cx="4064630" cy="289719"/>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nvGrpSpPr>
            <p:cNvPr id="335" name="Google Shape;335;p109"/>
            <p:cNvGrpSpPr/>
            <p:nvPr/>
          </p:nvGrpSpPr>
          <p:grpSpPr>
            <a:xfrm>
              <a:off x="2647156" y="3938605"/>
              <a:ext cx="4064630" cy="809393"/>
              <a:chOff x="2362945" y="3611473"/>
              <a:chExt cx="5062560" cy="1008112"/>
            </a:xfrm>
          </p:grpSpPr>
          <p:sp>
            <p:nvSpPr>
              <p:cNvPr id="336" name="Google Shape;336;p109"/>
              <p:cNvSpPr/>
              <p:nvPr/>
            </p:nvSpPr>
            <p:spPr>
              <a:xfrm>
                <a:off x="2362945" y="3611473"/>
                <a:ext cx="5062560" cy="1008112"/>
              </a:xfrm>
              <a:prstGeom prst="rect">
                <a:avLst/>
              </a:prstGeom>
              <a:solidFill>
                <a:srgbClr val="D9DCDD"/>
              </a:solidFill>
              <a:ln w="127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337;p109"/>
              <p:cNvSpPr/>
              <p:nvPr/>
            </p:nvSpPr>
            <p:spPr>
              <a:xfrm>
                <a:off x="2506962" y="3654506"/>
                <a:ext cx="4774528" cy="430277"/>
              </a:xfrm>
              <a:prstGeom prst="rect">
                <a:avLst/>
              </a:prstGeom>
              <a:noFill/>
              <a:ln>
                <a:noFill/>
              </a:ln>
            </p:spPr>
            <p:txBody>
              <a:bodyPr spcFirstLastPara="1" wrap="square" lIns="0" tIns="72000" rIns="144000" bIns="720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193EB0"/>
                    </a:solidFill>
                    <a:latin typeface="Arial"/>
                    <a:ea typeface="Arial"/>
                    <a:cs typeface="Arial"/>
                    <a:sym typeface="Arial"/>
                  </a:rPr>
                  <a:t>alta impureza (diversidad), baja pureza</a:t>
                </a:r>
                <a:endParaRPr sz="1400" b="0" i="0" u="none" strike="noStrike" cap="none">
                  <a:solidFill>
                    <a:srgbClr val="000000"/>
                  </a:solidFill>
                  <a:latin typeface="Arial"/>
                  <a:ea typeface="Arial"/>
                  <a:cs typeface="Arial"/>
                  <a:sym typeface="Arial"/>
                </a:endParaRPr>
              </a:p>
            </p:txBody>
          </p:sp>
          <p:pic>
            <p:nvPicPr>
              <p:cNvPr id="338" name="Google Shape;338;p109"/>
              <p:cNvPicPr preferRelativeResize="0"/>
              <p:nvPr/>
            </p:nvPicPr>
            <p:blipFill rotWithShape="1">
              <a:blip r:embed="rId6">
                <a:alphaModFix/>
              </a:blip>
              <a:srcRect/>
              <a:stretch/>
            </p:blipFill>
            <p:spPr>
              <a:xfrm>
                <a:off x="2611629" y="4124072"/>
                <a:ext cx="614502" cy="409667"/>
              </a:xfrm>
              <a:prstGeom prst="rect">
                <a:avLst/>
              </a:prstGeom>
              <a:noFill/>
              <a:ln>
                <a:noFill/>
              </a:ln>
            </p:spPr>
          </p:pic>
          <p:pic>
            <p:nvPicPr>
              <p:cNvPr id="339" name="Google Shape;339;p109"/>
              <p:cNvPicPr preferRelativeResize="0"/>
              <p:nvPr/>
            </p:nvPicPr>
            <p:blipFill rotWithShape="1">
              <a:blip r:embed="rId7">
                <a:alphaModFix/>
              </a:blip>
              <a:srcRect/>
              <a:stretch/>
            </p:blipFill>
            <p:spPr>
              <a:xfrm>
                <a:off x="3366706" y="4084382"/>
                <a:ext cx="566410" cy="428931"/>
              </a:xfrm>
              <a:prstGeom prst="rect">
                <a:avLst/>
              </a:prstGeom>
              <a:noFill/>
              <a:ln>
                <a:noFill/>
              </a:ln>
            </p:spPr>
          </p:pic>
          <p:pic>
            <p:nvPicPr>
              <p:cNvPr id="340" name="Google Shape;340;p109"/>
              <p:cNvPicPr preferRelativeResize="0"/>
              <p:nvPr/>
            </p:nvPicPr>
            <p:blipFill rotWithShape="1">
              <a:blip r:embed="rId8">
                <a:alphaModFix/>
              </a:blip>
              <a:srcRect/>
              <a:stretch/>
            </p:blipFill>
            <p:spPr>
              <a:xfrm>
                <a:off x="4882166" y="4142260"/>
                <a:ext cx="658939" cy="371053"/>
              </a:xfrm>
              <a:prstGeom prst="rect">
                <a:avLst/>
              </a:prstGeom>
              <a:noFill/>
              <a:ln>
                <a:noFill/>
              </a:ln>
            </p:spPr>
          </p:pic>
          <p:pic>
            <p:nvPicPr>
              <p:cNvPr id="341" name="Google Shape;341;p109"/>
              <p:cNvPicPr preferRelativeResize="0"/>
              <p:nvPr/>
            </p:nvPicPr>
            <p:blipFill rotWithShape="1">
              <a:blip r:embed="rId9">
                <a:alphaModFix/>
              </a:blip>
              <a:srcRect/>
              <a:stretch/>
            </p:blipFill>
            <p:spPr>
              <a:xfrm>
                <a:off x="6490157" y="4116671"/>
                <a:ext cx="697324" cy="396642"/>
              </a:xfrm>
              <a:prstGeom prst="rect">
                <a:avLst/>
              </a:prstGeom>
              <a:noFill/>
              <a:ln>
                <a:noFill/>
              </a:ln>
            </p:spPr>
          </p:pic>
          <p:pic>
            <p:nvPicPr>
              <p:cNvPr id="342" name="Google Shape;342;p109"/>
              <p:cNvPicPr preferRelativeResize="0"/>
              <p:nvPr/>
            </p:nvPicPr>
            <p:blipFill rotWithShape="1">
              <a:blip r:embed="rId10">
                <a:alphaModFix/>
              </a:blip>
              <a:srcRect/>
              <a:stretch/>
            </p:blipFill>
            <p:spPr>
              <a:xfrm>
                <a:off x="5681680" y="4105893"/>
                <a:ext cx="667900" cy="407419"/>
              </a:xfrm>
              <a:prstGeom prst="rect">
                <a:avLst/>
              </a:prstGeom>
              <a:noFill/>
              <a:ln>
                <a:noFill/>
              </a:ln>
            </p:spPr>
          </p:pic>
          <p:pic>
            <p:nvPicPr>
              <p:cNvPr id="343" name="Google Shape;343;p109"/>
              <p:cNvPicPr preferRelativeResize="0"/>
              <p:nvPr/>
            </p:nvPicPr>
            <p:blipFill rotWithShape="1">
              <a:blip r:embed="rId10">
                <a:alphaModFix/>
              </a:blip>
              <a:srcRect/>
              <a:stretch/>
            </p:blipFill>
            <p:spPr>
              <a:xfrm>
                <a:off x="4073691" y="4105893"/>
                <a:ext cx="667900" cy="407419"/>
              </a:xfrm>
              <a:prstGeom prst="rect">
                <a:avLst/>
              </a:prstGeom>
              <a:noFill/>
              <a:ln>
                <a:noFill/>
              </a:ln>
            </p:spPr>
          </p:pic>
        </p:grpSp>
        <p:grpSp>
          <p:nvGrpSpPr>
            <p:cNvPr id="344" name="Google Shape;344;p109"/>
            <p:cNvGrpSpPr/>
            <p:nvPr/>
          </p:nvGrpSpPr>
          <p:grpSpPr>
            <a:xfrm>
              <a:off x="2647156" y="5186221"/>
              <a:ext cx="4064630" cy="882249"/>
              <a:chOff x="2362945" y="5015197"/>
              <a:chExt cx="5062560" cy="1098855"/>
            </a:xfrm>
          </p:grpSpPr>
          <p:sp>
            <p:nvSpPr>
              <p:cNvPr id="345" name="Google Shape;345;p109"/>
              <p:cNvSpPr/>
              <p:nvPr/>
            </p:nvSpPr>
            <p:spPr>
              <a:xfrm>
                <a:off x="2362945" y="5015197"/>
                <a:ext cx="5062560" cy="1008112"/>
              </a:xfrm>
              <a:prstGeom prst="rect">
                <a:avLst/>
              </a:prstGeom>
              <a:solidFill>
                <a:srgbClr val="D9DCDD"/>
              </a:solidFill>
              <a:ln w="127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 name="Google Shape;346;p109"/>
              <p:cNvSpPr/>
              <p:nvPr/>
            </p:nvSpPr>
            <p:spPr>
              <a:xfrm>
                <a:off x="2506962" y="5023724"/>
                <a:ext cx="4774528" cy="430277"/>
              </a:xfrm>
              <a:prstGeom prst="rect">
                <a:avLst/>
              </a:prstGeom>
              <a:noFill/>
              <a:ln>
                <a:noFill/>
              </a:ln>
            </p:spPr>
            <p:txBody>
              <a:bodyPr spcFirstLastPara="1" wrap="square" lIns="0" tIns="72000" rIns="144000" bIns="72000" anchor="t" anchorCtr="0">
                <a:spAutoFit/>
              </a:bodyPr>
              <a:lstStyle/>
              <a:p>
                <a:pPr marL="0" marR="0" lvl="0" indent="0" algn="ctr" rtl="0">
                  <a:lnSpc>
                    <a:spcPct val="100000"/>
                  </a:lnSpc>
                  <a:spcBef>
                    <a:spcPts val="0"/>
                  </a:spcBef>
                  <a:spcAft>
                    <a:spcPts val="0"/>
                  </a:spcAft>
                  <a:buNone/>
                </a:pPr>
                <a:r>
                  <a:rPr lang="en-US" sz="1300" b="0" i="0" u="none" strike="noStrike" cap="none" dirty="0" err="1">
                    <a:solidFill>
                      <a:srgbClr val="193EB0"/>
                    </a:solidFill>
                    <a:latin typeface="Arial"/>
                    <a:ea typeface="Arial"/>
                    <a:cs typeface="Arial"/>
                    <a:sym typeface="Arial"/>
                  </a:rPr>
                  <a:t>baja</a:t>
                </a:r>
                <a:r>
                  <a:rPr lang="en-US" sz="1300" b="0" i="0" u="none" strike="noStrike" cap="none" dirty="0">
                    <a:solidFill>
                      <a:srgbClr val="193EB0"/>
                    </a:solidFill>
                    <a:latin typeface="Arial"/>
                    <a:ea typeface="Arial"/>
                    <a:cs typeface="Arial"/>
                    <a:sym typeface="Arial"/>
                  </a:rPr>
                  <a:t> </a:t>
                </a:r>
                <a:r>
                  <a:rPr lang="en-US" sz="1300" b="0" i="0" u="none" strike="noStrike" cap="none" dirty="0" err="1">
                    <a:solidFill>
                      <a:srgbClr val="193EB0"/>
                    </a:solidFill>
                    <a:latin typeface="Arial"/>
                    <a:ea typeface="Arial"/>
                    <a:cs typeface="Arial"/>
                    <a:sym typeface="Arial"/>
                  </a:rPr>
                  <a:t>impureza</a:t>
                </a:r>
                <a:r>
                  <a:rPr lang="en-US" sz="1300" b="0" i="0" u="none" strike="noStrike" cap="none" dirty="0">
                    <a:solidFill>
                      <a:srgbClr val="193EB0"/>
                    </a:solidFill>
                    <a:latin typeface="Arial"/>
                    <a:ea typeface="Arial"/>
                    <a:cs typeface="Arial"/>
                    <a:sym typeface="Arial"/>
                  </a:rPr>
                  <a:t> (no </a:t>
                </a:r>
                <a:r>
                  <a:rPr lang="en-US" sz="1300" b="0" i="0" u="none" strike="noStrike" cap="none" dirty="0" err="1">
                    <a:solidFill>
                      <a:srgbClr val="193EB0"/>
                    </a:solidFill>
                    <a:latin typeface="Arial"/>
                    <a:ea typeface="Arial"/>
                    <a:cs typeface="Arial"/>
                    <a:sym typeface="Arial"/>
                  </a:rPr>
                  <a:t>diversidad</a:t>
                </a:r>
                <a:r>
                  <a:rPr lang="en-US" sz="1300" b="0" i="0" u="none" strike="noStrike" cap="none" dirty="0">
                    <a:solidFill>
                      <a:srgbClr val="193EB0"/>
                    </a:solidFill>
                    <a:latin typeface="Arial"/>
                    <a:ea typeface="Arial"/>
                    <a:cs typeface="Arial"/>
                    <a:sym typeface="Arial"/>
                  </a:rPr>
                  <a:t>), </a:t>
                </a:r>
                <a:r>
                  <a:rPr lang="en-US" sz="1300" b="0" i="0" u="none" strike="noStrike" cap="none" dirty="0" err="1">
                    <a:solidFill>
                      <a:srgbClr val="193EB0"/>
                    </a:solidFill>
                    <a:latin typeface="Arial"/>
                    <a:ea typeface="Arial"/>
                    <a:cs typeface="Arial"/>
                    <a:sym typeface="Arial"/>
                  </a:rPr>
                  <a:t>alta</a:t>
                </a:r>
                <a:r>
                  <a:rPr lang="en-US" sz="1300" b="0" i="0" u="none" strike="noStrike" cap="none" dirty="0">
                    <a:solidFill>
                      <a:srgbClr val="193EB0"/>
                    </a:solidFill>
                    <a:latin typeface="Arial"/>
                    <a:ea typeface="Arial"/>
                    <a:cs typeface="Arial"/>
                    <a:sym typeface="Arial"/>
                  </a:rPr>
                  <a:t> </a:t>
                </a:r>
                <a:r>
                  <a:rPr lang="en-US" sz="1300" b="0" i="0" u="none" strike="noStrike" cap="none" dirty="0" err="1">
                    <a:solidFill>
                      <a:srgbClr val="193EB0"/>
                    </a:solidFill>
                    <a:latin typeface="Arial"/>
                    <a:ea typeface="Arial"/>
                    <a:cs typeface="Arial"/>
                    <a:sym typeface="Arial"/>
                  </a:rPr>
                  <a:t>pureza</a:t>
                </a:r>
                <a:endParaRPr sz="1400" b="0" i="0" u="none" strike="noStrike" cap="none" dirty="0">
                  <a:solidFill>
                    <a:srgbClr val="000000"/>
                  </a:solidFill>
                  <a:latin typeface="Arial"/>
                  <a:ea typeface="Arial"/>
                  <a:cs typeface="Arial"/>
                  <a:sym typeface="Arial"/>
                </a:endParaRPr>
              </a:p>
            </p:txBody>
          </p:sp>
          <p:pic>
            <p:nvPicPr>
              <p:cNvPr id="347" name="Google Shape;347;p109"/>
              <p:cNvPicPr preferRelativeResize="0"/>
              <p:nvPr/>
            </p:nvPicPr>
            <p:blipFill rotWithShape="1">
              <a:blip r:embed="rId11">
                <a:alphaModFix/>
              </a:blip>
              <a:srcRect/>
              <a:stretch/>
            </p:blipFill>
            <p:spPr>
              <a:xfrm>
                <a:off x="2506962" y="5287806"/>
                <a:ext cx="850547" cy="826246"/>
              </a:xfrm>
              <a:prstGeom prst="rect">
                <a:avLst/>
              </a:prstGeom>
              <a:noFill/>
              <a:ln>
                <a:noFill/>
              </a:ln>
            </p:spPr>
          </p:pic>
          <p:pic>
            <p:nvPicPr>
              <p:cNvPr id="348" name="Google Shape;348;p109"/>
              <p:cNvPicPr preferRelativeResize="0"/>
              <p:nvPr/>
            </p:nvPicPr>
            <p:blipFill rotWithShape="1">
              <a:blip r:embed="rId11">
                <a:alphaModFix/>
              </a:blip>
              <a:srcRect/>
              <a:stretch/>
            </p:blipFill>
            <p:spPr>
              <a:xfrm>
                <a:off x="3275145" y="5287806"/>
                <a:ext cx="850547" cy="826246"/>
              </a:xfrm>
              <a:prstGeom prst="rect">
                <a:avLst/>
              </a:prstGeom>
              <a:noFill/>
              <a:ln>
                <a:noFill/>
              </a:ln>
            </p:spPr>
          </p:pic>
          <p:pic>
            <p:nvPicPr>
              <p:cNvPr id="349" name="Google Shape;349;p109"/>
              <p:cNvPicPr preferRelativeResize="0"/>
              <p:nvPr/>
            </p:nvPicPr>
            <p:blipFill rotWithShape="1">
              <a:blip r:embed="rId11">
                <a:alphaModFix/>
              </a:blip>
              <a:srcRect/>
              <a:stretch/>
            </p:blipFill>
            <p:spPr>
              <a:xfrm>
                <a:off x="4043328" y="5287806"/>
                <a:ext cx="850547" cy="826246"/>
              </a:xfrm>
              <a:prstGeom prst="rect">
                <a:avLst/>
              </a:prstGeom>
              <a:noFill/>
              <a:ln>
                <a:noFill/>
              </a:ln>
            </p:spPr>
          </p:pic>
          <p:pic>
            <p:nvPicPr>
              <p:cNvPr id="350" name="Google Shape;350;p109"/>
              <p:cNvPicPr preferRelativeResize="0"/>
              <p:nvPr/>
            </p:nvPicPr>
            <p:blipFill rotWithShape="1">
              <a:blip r:embed="rId11">
                <a:alphaModFix/>
              </a:blip>
              <a:srcRect/>
              <a:stretch/>
            </p:blipFill>
            <p:spPr>
              <a:xfrm>
                <a:off x="5579694" y="5287806"/>
                <a:ext cx="850547" cy="826246"/>
              </a:xfrm>
              <a:prstGeom prst="rect">
                <a:avLst/>
              </a:prstGeom>
              <a:noFill/>
              <a:ln>
                <a:noFill/>
              </a:ln>
            </p:spPr>
          </p:pic>
          <p:pic>
            <p:nvPicPr>
              <p:cNvPr id="351" name="Google Shape;351;p109"/>
              <p:cNvPicPr preferRelativeResize="0"/>
              <p:nvPr/>
            </p:nvPicPr>
            <p:blipFill rotWithShape="1">
              <a:blip r:embed="rId11">
                <a:alphaModFix/>
              </a:blip>
              <a:srcRect/>
              <a:stretch/>
            </p:blipFill>
            <p:spPr>
              <a:xfrm>
                <a:off x="6347879" y="5287806"/>
                <a:ext cx="850547" cy="826246"/>
              </a:xfrm>
              <a:prstGeom prst="rect">
                <a:avLst/>
              </a:prstGeom>
              <a:noFill/>
              <a:ln>
                <a:noFill/>
              </a:ln>
            </p:spPr>
          </p:pic>
          <p:pic>
            <p:nvPicPr>
              <p:cNvPr id="352" name="Google Shape;352;p109"/>
              <p:cNvPicPr preferRelativeResize="0"/>
              <p:nvPr/>
            </p:nvPicPr>
            <p:blipFill rotWithShape="1">
              <a:blip r:embed="rId12">
                <a:alphaModFix/>
              </a:blip>
              <a:srcRect/>
              <a:stretch/>
            </p:blipFill>
            <p:spPr>
              <a:xfrm>
                <a:off x="4964792" y="5386646"/>
                <a:ext cx="576021" cy="541734"/>
              </a:xfrm>
              <a:prstGeom prst="rect">
                <a:avLst/>
              </a:prstGeom>
              <a:noFill/>
              <a:ln>
                <a:noFill/>
              </a:ln>
            </p:spPr>
          </p:pic>
        </p:grpSp>
      </p:grpSp>
      <p:grpSp>
        <p:nvGrpSpPr>
          <p:cNvPr id="353" name="Google Shape;353;p109"/>
          <p:cNvGrpSpPr/>
          <p:nvPr/>
        </p:nvGrpSpPr>
        <p:grpSpPr>
          <a:xfrm>
            <a:off x="374463" y="1558483"/>
            <a:ext cx="8783192" cy="246221"/>
            <a:chOff x="559817" y="2136914"/>
            <a:chExt cx="8783192" cy="246221"/>
          </a:xfrm>
        </p:grpSpPr>
        <p:sp>
          <p:nvSpPr>
            <p:cNvPr id="354" name="Google Shape;354;p109"/>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355" name="Google Shape;355;p109"/>
            <p:cNvSpPr/>
            <p:nvPr/>
          </p:nvSpPr>
          <p:spPr>
            <a:xfrm>
              <a:off x="712182" y="2136914"/>
              <a:ext cx="8630827"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0" i="0" u="none" strike="noStrike" cap="none">
                  <a:solidFill>
                    <a:srgbClr val="262626"/>
                  </a:solidFill>
                  <a:latin typeface="Arial"/>
                  <a:ea typeface="Arial"/>
                  <a:cs typeface="Arial"/>
                  <a:sym typeface="Arial"/>
                </a:rPr>
                <a:t>Índice Gini</a:t>
              </a:r>
              <a:endParaRPr sz="1800" b="0" i="0" u="none" strike="noStrike" cap="none">
                <a:solidFill>
                  <a:srgbClr val="000000"/>
                </a:solidFill>
                <a:latin typeface="Arial"/>
                <a:ea typeface="Arial"/>
                <a:cs typeface="Arial"/>
                <a:sym typeface="Arial"/>
              </a:endParaRPr>
            </a:p>
          </p:txBody>
        </p:sp>
      </p:grpSp>
      <p:sp>
        <p:nvSpPr>
          <p:cNvPr id="356" name="Google Shape;356;p109"/>
          <p:cNvSpPr/>
          <p:nvPr/>
        </p:nvSpPr>
        <p:spPr>
          <a:xfrm>
            <a:off x="263566" y="977125"/>
            <a:ext cx="900498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err="1">
                <a:solidFill>
                  <a:srgbClr val="0C0C0C"/>
                </a:solidFill>
                <a:latin typeface="Arial"/>
                <a:ea typeface="Arial"/>
                <a:cs typeface="Arial"/>
                <a:sym typeface="Arial"/>
              </a:rPr>
              <a:t>Medida</a:t>
            </a:r>
            <a:r>
              <a:rPr lang="en-US" sz="2400" b="0" i="0" u="none" strike="noStrike" cap="none" dirty="0">
                <a:solidFill>
                  <a:srgbClr val="0C0C0C"/>
                </a:solidFill>
                <a:latin typeface="Arial"/>
                <a:ea typeface="Arial"/>
                <a:cs typeface="Arial"/>
                <a:sym typeface="Arial"/>
              </a:rPr>
              <a:t> de </a:t>
            </a:r>
            <a:r>
              <a:rPr lang="en-US" sz="2400" b="0" i="0" u="none" strike="noStrike" cap="none" dirty="0" err="1">
                <a:solidFill>
                  <a:srgbClr val="0C0C0C"/>
                </a:solidFill>
                <a:latin typeface="Arial"/>
                <a:ea typeface="Arial"/>
                <a:cs typeface="Arial"/>
                <a:sym typeface="Arial"/>
              </a:rPr>
              <a:t>impurezas</a:t>
            </a:r>
            <a:endParaRPr dirty="0"/>
          </a:p>
        </p:txBody>
      </p:sp>
      <p:sp>
        <p:nvSpPr>
          <p:cNvPr id="358" name="Google Shape;358;p109"/>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10"/>
          <p:cNvSpPr/>
          <p:nvPr/>
        </p:nvSpPr>
        <p:spPr>
          <a:xfrm>
            <a:off x="592856" y="1809735"/>
            <a:ext cx="6780492" cy="740441"/>
          </a:xfrm>
          <a:prstGeom prst="rect">
            <a:avLst/>
          </a:prstGeom>
          <a:noFill/>
          <a:ln>
            <a:noFill/>
          </a:ln>
        </p:spPr>
        <p:txBody>
          <a:bodyPr spcFirstLastPara="1" wrap="square" lIns="0" tIns="72000" rIns="144000" bIns="72000" anchor="t" anchorCtr="0">
            <a:spAutoFit/>
          </a:bodyPr>
          <a:lstStyle/>
          <a:p>
            <a:pPr marL="182526" marR="0" lvl="1" indent="-182526" algn="l" rtl="0">
              <a:lnSpc>
                <a:spcPct val="100000"/>
              </a:lnSpc>
              <a:spcBef>
                <a:spcPts val="0"/>
              </a:spcBef>
              <a:spcAft>
                <a:spcPts val="0"/>
              </a:spcAft>
              <a:buClr>
                <a:srgbClr val="193EB0"/>
              </a:buClr>
              <a:buSzPts val="1300"/>
              <a:buFont typeface="Arial"/>
              <a:buChar char="‣"/>
            </a:pPr>
            <a:r>
              <a:rPr lang="en-US" sz="1600" b="0" i="0" u="none" strike="noStrike" cap="none" dirty="0" err="1">
                <a:solidFill>
                  <a:srgbClr val="262626"/>
                </a:solidFill>
                <a:latin typeface="Arial"/>
                <a:ea typeface="Arial"/>
                <a:cs typeface="Arial"/>
                <a:sym typeface="Arial"/>
              </a:rPr>
              <a:t>Designa</a:t>
            </a:r>
            <a:r>
              <a:rPr lang="en-US" sz="1600" b="0" i="0" u="none" strike="noStrike" cap="none" dirty="0">
                <a:solidFill>
                  <a:srgbClr val="262626"/>
                </a:solidFill>
                <a:latin typeface="Arial"/>
                <a:ea typeface="Arial"/>
                <a:cs typeface="Arial"/>
                <a:sym typeface="Arial"/>
              </a:rPr>
              <a:t> la </a:t>
            </a:r>
            <a:r>
              <a:rPr lang="en-US" sz="1600" b="0" i="0" u="none" strike="noStrike" cap="none" dirty="0" err="1">
                <a:solidFill>
                  <a:srgbClr val="262626"/>
                </a:solidFill>
                <a:latin typeface="Arial"/>
                <a:ea typeface="Arial"/>
                <a:cs typeface="Arial"/>
                <a:sym typeface="Arial"/>
              </a:rPr>
              <a:t>profundidad</a:t>
            </a:r>
            <a:r>
              <a:rPr lang="en-US" sz="1600" b="0" i="0" u="none" strike="noStrike" cap="none" dirty="0">
                <a:solidFill>
                  <a:srgbClr val="262626"/>
                </a:solidFill>
                <a:latin typeface="Arial"/>
                <a:ea typeface="Arial"/>
                <a:cs typeface="Arial"/>
                <a:sym typeface="Arial"/>
              </a:rPr>
              <a:t> del árbol de </a:t>
            </a:r>
            <a:r>
              <a:rPr lang="en-US" sz="1600" b="0" i="0" u="none" strike="noStrike" cap="none" dirty="0" err="1">
                <a:solidFill>
                  <a:srgbClr val="262626"/>
                </a:solidFill>
                <a:latin typeface="Arial"/>
                <a:ea typeface="Arial"/>
                <a:cs typeface="Arial"/>
                <a:sym typeface="Arial"/>
              </a:rPr>
              <a:t>decisión</a:t>
            </a:r>
            <a:r>
              <a:rPr lang="en-US" sz="1600" b="0" i="0" u="none" strike="noStrike" cap="none" dirty="0">
                <a:solidFill>
                  <a:srgbClr val="262626"/>
                </a:solidFill>
                <a:latin typeface="Arial"/>
                <a:ea typeface="Arial"/>
                <a:cs typeface="Arial"/>
                <a:sym typeface="Arial"/>
              </a:rPr>
              <a:t>.</a:t>
            </a:r>
            <a:endParaRPr sz="1800" dirty="0"/>
          </a:p>
          <a:p>
            <a:pPr marL="182526" marR="0" lvl="1" indent="-182526" algn="l" rtl="0">
              <a:lnSpc>
                <a:spcPct val="100000"/>
              </a:lnSpc>
              <a:spcBef>
                <a:spcPts val="800"/>
              </a:spcBef>
              <a:spcAft>
                <a:spcPts val="0"/>
              </a:spcAft>
              <a:buClr>
                <a:srgbClr val="193EB0"/>
              </a:buClr>
              <a:buSzPts val="1300"/>
              <a:buFont typeface="Arial"/>
              <a:buChar char="‣"/>
            </a:pPr>
            <a:r>
              <a:rPr lang="en-US" sz="1600" b="0" i="0" u="none" strike="noStrike" cap="none" dirty="0" err="1">
                <a:solidFill>
                  <a:srgbClr val="262626"/>
                </a:solidFill>
                <a:latin typeface="Arial"/>
                <a:ea typeface="Arial"/>
                <a:cs typeface="Arial"/>
                <a:sym typeface="Arial"/>
              </a:rPr>
              <a:t>Designa</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el</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número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mínimo</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registros</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en</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el</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nodo</a:t>
            </a:r>
            <a:r>
              <a:rPr lang="en-US" sz="1600" b="0" i="0" u="none" strike="noStrike" cap="none" dirty="0">
                <a:solidFill>
                  <a:srgbClr val="262626"/>
                </a:solidFill>
                <a:latin typeface="Arial"/>
                <a:ea typeface="Arial"/>
                <a:cs typeface="Arial"/>
                <a:sym typeface="Arial"/>
              </a:rPr>
              <a:t> terminal</a:t>
            </a:r>
            <a:endParaRPr sz="1800" dirty="0"/>
          </a:p>
        </p:txBody>
      </p:sp>
      <p:sp>
        <p:nvSpPr>
          <p:cNvPr id="365" name="Google Shape;365;p110"/>
          <p:cNvSpPr/>
          <p:nvPr/>
        </p:nvSpPr>
        <p:spPr>
          <a:xfrm>
            <a:off x="592855" y="5455148"/>
            <a:ext cx="6780492" cy="986662"/>
          </a:xfrm>
          <a:prstGeom prst="rect">
            <a:avLst/>
          </a:prstGeom>
          <a:noFill/>
          <a:ln>
            <a:noFill/>
          </a:ln>
        </p:spPr>
        <p:txBody>
          <a:bodyPr spcFirstLastPara="1" wrap="square" lIns="0" tIns="72000" rIns="144000" bIns="72000" anchor="t" anchorCtr="0">
            <a:spAutoFit/>
          </a:bodyPr>
          <a:lstStyle/>
          <a:p>
            <a:pPr marL="182526" marR="0" lvl="1" indent="-182526" algn="l" rtl="0">
              <a:lnSpc>
                <a:spcPct val="100000"/>
              </a:lnSpc>
              <a:spcBef>
                <a:spcPts val="0"/>
              </a:spcBef>
              <a:spcAft>
                <a:spcPts val="0"/>
              </a:spcAft>
              <a:buClr>
                <a:srgbClr val="193EB0"/>
              </a:buClr>
              <a:buSzPts val="1300"/>
              <a:buFont typeface="Arial"/>
              <a:buChar char="‣"/>
            </a:pPr>
            <a:r>
              <a:rPr lang="en-US" sz="1600" b="0" i="0" u="none" strike="noStrike" cap="none" dirty="0">
                <a:solidFill>
                  <a:srgbClr val="262626"/>
                </a:solidFill>
                <a:latin typeface="Arial"/>
                <a:ea typeface="Arial"/>
                <a:cs typeface="Arial"/>
                <a:sym typeface="Arial"/>
              </a:rPr>
              <a:t>Un </a:t>
            </a:r>
            <a:r>
              <a:rPr lang="en-US" sz="1600" b="0" i="0" u="none" strike="noStrike" cap="none" dirty="0" err="1">
                <a:solidFill>
                  <a:srgbClr val="262626"/>
                </a:solidFill>
                <a:latin typeface="Arial"/>
                <a:ea typeface="Arial"/>
                <a:cs typeface="Arial"/>
                <a:sym typeface="Arial"/>
              </a:rPr>
              <a:t>experto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revisa</a:t>
            </a:r>
            <a:r>
              <a:rPr lang="en-US" sz="1600" b="0" i="0" u="none" strike="noStrike" cap="none" dirty="0">
                <a:solidFill>
                  <a:srgbClr val="262626"/>
                </a:solidFill>
                <a:latin typeface="Arial"/>
                <a:ea typeface="Arial"/>
                <a:cs typeface="Arial"/>
                <a:sym typeface="Arial"/>
              </a:rPr>
              <a:t> la </a:t>
            </a:r>
            <a:r>
              <a:rPr lang="en-US" sz="1600" b="0" i="0" u="none" strike="noStrike" cap="none" dirty="0" err="1">
                <a:solidFill>
                  <a:srgbClr val="262626"/>
                </a:solidFill>
                <a:latin typeface="Arial"/>
                <a:ea typeface="Arial"/>
                <a:cs typeface="Arial"/>
                <a:sym typeface="Arial"/>
              </a:rPr>
              <a:t>validez</a:t>
            </a:r>
            <a:r>
              <a:rPr lang="en-US" sz="1600" b="0" i="0" u="none" strike="noStrike" cap="none" dirty="0">
                <a:solidFill>
                  <a:srgbClr val="262626"/>
                </a:solidFill>
                <a:latin typeface="Arial"/>
                <a:ea typeface="Arial"/>
                <a:cs typeface="Arial"/>
                <a:sym typeface="Arial"/>
              </a:rPr>
              <a:t> de las </a:t>
            </a:r>
            <a:r>
              <a:rPr lang="en-US" sz="1600" b="0" i="0" u="none" strike="noStrike" cap="none" dirty="0" err="1">
                <a:solidFill>
                  <a:srgbClr val="262626"/>
                </a:solidFill>
                <a:latin typeface="Arial"/>
                <a:ea typeface="Arial"/>
                <a:cs typeface="Arial"/>
                <a:sym typeface="Arial"/>
              </a:rPr>
              <a:t>reglas</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sugeridas</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en</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el</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modelo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construido</a:t>
            </a:r>
            <a:endParaRPr sz="1800" dirty="0"/>
          </a:p>
          <a:p>
            <a:pPr marL="182526" marR="0" lvl="1" indent="-182526" algn="l" rtl="0">
              <a:lnSpc>
                <a:spcPct val="100000"/>
              </a:lnSpc>
              <a:spcBef>
                <a:spcPts val="800"/>
              </a:spcBef>
              <a:spcAft>
                <a:spcPts val="0"/>
              </a:spcAft>
              <a:buClr>
                <a:srgbClr val="193EB0"/>
              </a:buClr>
              <a:buSzPts val="1300"/>
              <a:buFont typeface="Arial"/>
              <a:buChar char="‣"/>
            </a:pPr>
            <a:r>
              <a:rPr lang="en-US" sz="1600" b="0" i="0" u="none" strike="noStrike" cap="none" dirty="0" err="1">
                <a:solidFill>
                  <a:srgbClr val="262626"/>
                </a:solidFill>
                <a:latin typeface="Arial"/>
                <a:ea typeface="Arial"/>
                <a:cs typeface="Arial"/>
                <a:sym typeface="Arial"/>
              </a:rPr>
              <a:t>Eliminación</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reglas</a:t>
            </a:r>
            <a:r>
              <a:rPr lang="en-US" sz="1600" b="0" i="0" u="none" strike="noStrike" cap="none" dirty="0">
                <a:solidFill>
                  <a:srgbClr val="262626"/>
                </a:solidFill>
                <a:latin typeface="Arial"/>
                <a:ea typeface="Arial"/>
                <a:cs typeface="Arial"/>
                <a:sym typeface="Arial"/>
              </a:rPr>
              <a:t> sin </a:t>
            </a:r>
            <a:r>
              <a:rPr lang="en-US" sz="1600" b="0" i="0" u="none" strike="noStrike" cap="none" dirty="0" err="1">
                <a:solidFill>
                  <a:srgbClr val="262626"/>
                </a:solidFill>
                <a:latin typeface="Arial"/>
                <a:ea typeface="Arial"/>
                <a:cs typeface="Arial"/>
                <a:sym typeface="Arial"/>
              </a:rPr>
              <a:t>validez</a:t>
            </a:r>
            <a:endParaRPr sz="1800" dirty="0"/>
          </a:p>
        </p:txBody>
      </p:sp>
      <p:grpSp>
        <p:nvGrpSpPr>
          <p:cNvPr id="366" name="Google Shape;366;p110"/>
          <p:cNvGrpSpPr/>
          <p:nvPr/>
        </p:nvGrpSpPr>
        <p:grpSpPr>
          <a:xfrm>
            <a:off x="428137" y="1529976"/>
            <a:ext cx="7720183" cy="246220"/>
            <a:chOff x="559817" y="2136914"/>
            <a:chExt cx="8783192" cy="216707"/>
          </a:xfrm>
        </p:grpSpPr>
        <p:sp>
          <p:nvSpPr>
            <p:cNvPr id="367" name="Google Shape;367;p110"/>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368" name="Google Shape;368;p110"/>
            <p:cNvSpPr/>
            <p:nvPr/>
          </p:nvSpPr>
          <p:spPr>
            <a:xfrm>
              <a:off x="712182" y="2136914"/>
              <a:ext cx="8630827" cy="21670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262626"/>
                  </a:solidFill>
                  <a:latin typeface="Arial"/>
                  <a:ea typeface="Arial"/>
                  <a:cs typeface="Arial"/>
                  <a:sym typeface="Arial"/>
                </a:rPr>
                <a:t>Una </a:t>
              </a:r>
              <a:r>
                <a:rPr lang="en-US" sz="1600" b="0" i="0" u="none" strike="noStrike" cap="none" dirty="0" err="1">
                  <a:solidFill>
                    <a:srgbClr val="262626"/>
                  </a:solidFill>
                  <a:latin typeface="Arial"/>
                  <a:ea typeface="Arial"/>
                  <a:cs typeface="Arial"/>
                  <a:sym typeface="Arial"/>
                </a:rPr>
                <a:t>regla</a:t>
              </a:r>
              <a:r>
                <a:rPr lang="en-US" sz="1600" b="0" i="0" u="none" strike="noStrike" cap="none" dirty="0">
                  <a:solidFill>
                    <a:srgbClr val="262626"/>
                  </a:solidFill>
                  <a:latin typeface="Arial"/>
                  <a:ea typeface="Arial"/>
                  <a:cs typeface="Arial"/>
                  <a:sym typeface="Arial"/>
                </a:rPr>
                <a:t> para </a:t>
              </a:r>
              <a:r>
                <a:rPr lang="en-US" sz="1600" b="0" i="0" u="none" strike="noStrike" cap="none" dirty="0" err="1">
                  <a:solidFill>
                    <a:srgbClr val="262626"/>
                  </a:solidFill>
                  <a:latin typeface="Arial"/>
                  <a:ea typeface="Arial"/>
                  <a:cs typeface="Arial"/>
                  <a:sym typeface="Arial"/>
                </a:rPr>
                <a:t>designar</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el</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nodo</a:t>
              </a:r>
              <a:r>
                <a:rPr lang="en-US" sz="1600" b="0" i="0" u="none" strike="noStrike" cap="none" dirty="0">
                  <a:solidFill>
                    <a:srgbClr val="262626"/>
                  </a:solidFill>
                  <a:latin typeface="Arial"/>
                  <a:ea typeface="Arial"/>
                  <a:cs typeface="Arial"/>
                  <a:sym typeface="Arial"/>
                </a:rPr>
                <a:t> actual </a:t>
              </a:r>
              <a:r>
                <a:rPr lang="en-US" sz="1600" b="0" i="0" u="none" strike="noStrike" cap="none" dirty="0" err="1">
                  <a:solidFill>
                    <a:srgbClr val="262626"/>
                  </a:solidFill>
                  <a:latin typeface="Arial"/>
                  <a:ea typeface="Arial"/>
                  <a:cs typeface="Arial"/>
                  <a:sym typeface="Arial"/>
                </a:rPr>
                <a:t>como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nodo</a:t>
              </a:r>
              <a:r>
                <a:rPr lang="en-US" sz="1600" b="0" i="0" u="none" strike="noStrike" cap="none" dirty="0">
                  <a:solidFill>
                    <a:srgbClr val="262626"/>
                  </a:solidFill>
                  <a:latin typeface="Arial"/>
                  <a:ea typeface="Arial"/>
                  <a:cs typeface="Arial"/>
                  <a:sym typeface="Arial"/>
                </a:rPr>
                <a:t> terminal sin </a:t>
              </a:r>
              <a:r>
                <a:rPr lang="en-US" sz="1600" b="0" i="0" u="none" strike="noStrike" cap="none" dirty="0" err="1">
                  <a:solidFill>
                    <a:srgbClr val="262626"/>
                  </a:solidFill>
                  <a:latin typeface="Arial"/>
                  <a:ea typeface="Arial"/>
                  <a:cs typeface="Arial"/>
                  <a:sym typeface="Arial"/>
                </a:rPr>
                <a:t>más</a:t>
              </a:r>
              <a:r>
                <a:rPr lang="en-US" sz="1600" b="0" i="0" u="none" strike="noStrike" cap="none" dirty="0">
                  <a:solidFill>
                    <a:srgbClr val="262626"/>
                  </a:solidFill>
                  <a:latin typeface="Arial"/>
                  <a:ea typeface="Arial"/>
                  <a:cs typeface="Arial"/>
                  <a:sym typeface="Arial"/>
                </a:rPr>
                <a:t> division.</a:t>
              </a:r>
              <a:endParaRPr sz="1800" dirty="0"/>
            </a:p>
          </p:txBody>
        </p:sp>
      </p:grpSp>
      <p:sp>
        <p:nvSpPr>
          <p:cNvPr id="369" name="Google Shape;369;p110"/>
          <p:cNvSpPr/>
          <p:nvPr/>
        </p:nvSpPr>
        <p:spPr>
          <a:xfrm>
            <a:off x="318317" y="1039821"/>
            <a:ext cx="900498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C0C0C"/>
                </a:solidFill>
                <a:latin typeface="Arial"/>
                <a:ea typeface="Arial"/>
                <a:cs typeface="Arial"/>
                <a:sym typeface="Arial"/>
              </a:rPr>
              <a:t>Criterios de parada</a:t>
            </a:r>
            <a:endParaRPr/>
          </a:p>
        </p:txBody>
      </p:sp>
      <p:grpSp>
        <p:nvGrpSpPr>
          <p:cNvPr id="370" name="Google Shape;370;p110"/>
          <p:cNvGrpSpPr/>
          <p:nvPr/>
        </p:nvGrpSpPr>
        <p:grpSpPr>
          <a:xfrm>
            <a:off x="428136" y="3256250"/>
            <a:ext cx="8783192" cy="246221"/>
            <a:chOff x="559817" y="2136914"/>
            <a:chExt cx="8783192" cy="246221"/>
          </a:xfrm>
        </p:grpSpPr>
        <p:sp>
          <p:nvSpPr>
            <p:cNvPr id="371" name="Google Shape;371;p110"/>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372" name="Google Shape;372;p110"/>
            <p:cNvSpPr/>
            <p:nvPr/>
          </p:nvSpPr>
          <p:spPr>
            <a:xfrm>
              <a:off x="712182" y="2136914"/>
              <a:ext cx="8630827"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0" i="0" u="none" strike="noStrike" cap="none" dirty="0" err="1">
                  <a:solidFill>
                    <a:srgbClr val="262626"/>
                  </a:solidFill>
                  <a:latin typeface="Arial"/>
                  <a:ea typeface="Arial"/>
                  <a:cs typeface="Arial"/>
                  <a:sym typeface="Arial"/>
                </a:rPr>
                <a:t>Aplicación</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datos</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prueba</a:t>
              </a:r>
              <a:endParaRPr sz="1800" dirty="0"/>
            </a:p>
          </p:txBody>
        </p:sp>
      </p:grpSp>
      <p:sp>
        <p:nvSpPr>
          <p:cNvPr id="373" name="Google Shape;373;p110"/>
          <p:cNvSpPr/>
          <p:nvPr/>
        </p:nvSpPr>
        <p:spPr>
          <a:xfrm>
            <a:off x="318317" y="2766092"/>
            <a:ext cx="900498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C0C0C"/>
                </a:solidFill>
                <a:latin typeface="Arial"/>
                <a:ea typeface="Arial"/>
                <a:cs typeface="Arial"/>
                <a:sym typeface="Arial"/>
              </a:rPr>
              <a:t>Criterios de ramificación</a:t>
            </a:r>
            <a:endParaRPr/>
          </a:p>
        </p:txBody>
      </p:sp>
      <p:grpSp>
        <p:nvGrpSpPr>
          <p:cNvPr id="374" name="Google Shape;374;p110"/>
          <p:cNvGrpSpPr/>
          <p:nvPr/>
        </p:nvGrpSpPr>
        <p:grpSpPr>
          <a:xfrm>
            <a:off x="423590" y="5208927"/>
            <a:ext cx="8783192" cy="246221"/>
            <a:chOff x="559817" y="2136914"/>
            <a:chExt cx="8783192" cy="246221"/>
          </a:xfrm>
        </p:grpSpPr>
        <p:sp>
          <p:nvSpPr>
            <p:cNvPr id="375" name="Google Shape;375;p110"/>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376" name="Google Shape;376;p110"/>
            <p:cNvSpPr/>
            <p:nvPr/>
          </p:nvSpPr>
          <p:spPr>
            <a:xfrm>
              <a:off x="712182" y="2136914"/>
              <a:ext cx="8630827"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0" i="0" u="none" strike="noStrike" cap="none">
                  <a:solidFill>
                    <a:srgbClr val="262626"/>
                  </a:solidFill>
                  <a:latin typeface="Arial"/>
                  <a:ea typeface="Arial"/>
                  <a:cs typeface="Arial"/>
                  <a:sym typeface="Arial"/>
                </a:rPr>
                <a:t>Por un experto</a:t>
              </a:r>
              <a:endParaRPr sz="1800" b="0" i="0" u="none" strike="noStrike" cap="none">
                <a:solidFill>
                  <a:srgbClr val="000000"/>
                </a:solidFill>
                <a:latin typeface="Arial"/>
                <a:ea typeface="Arial"/>
                <a:cs typeface="Arial"/>
                <a:sym typeface="Arial"/>
              </a:endParaRPr>
            </a:p>
          </p:txBody>
        </p:sp>
      </p:grpSp>
      <p:sp>
        <p:nvSpPr>
          <p:cNvPr id="377" name="Google Shape;377;p110"/>
          <p:cNvSpPr/>
          <p:nvPr/>
        </p:nvSpPr>
        <p:spPr>
          <a:xfrm>
            <a:off x="592855" y="3564850"/>
            <a:ext cx="6780492" cy="1581697"/>
          </a:xfrm>
          <a:prstGeom prst="rect">
            <a:avLst/>
          </a:prstGeom>
          <a:noFill/>
          <a:ln>
            <a:noFill/>
          </a:ln>
        </p:spPr>
        <p:txBody>
          <a:bodyPr spcFirstLastPara="1" wrap="square" lIns="0" tIns="72000" rIns="144000" bIns="72000" anchor="t" anchorCtr="0">
            <a:spAutoFit/>
          </a:bodyPr>
          <a:lstStyle/>
          <a:p>
            <a:pPr marL="182526" marR="0" lvl="1" indent="-182526" algn="l" rtl="0">
              <a:lnSpc>
                <a:spcPct val="100000"/>
              </a:lnSpc>
              <a:spcBef>
                <a:spcPts val="0"/>
              </a:spcBef>
              <a:spcAft>
                <a:spcPts val="0"/>
              </a:spcAft>
              <a:buClr>
                <a:srgbClr val="193EB0"/>
              </a:buClr>
              <a:buSzPts val="1300"/>
              <a:buFont typeface="Arial"/>
              <a:buChar char="‣"/>
            </a:pPr>
            <a:r>
              <a:rPr lang="en-US" sz="1600" b="0" i="0" u="none" strike="noStrike" cap="none" dirty="0" err="1">
                <a:solidFill>
                  <a:srgbClr val="262626"/>
                </a:solidFill>
                <a:latin typeface="Arial"/>
                <a:ea typeface="Arial"/>
                <a:cs typeface="Arial"/>
                <a:sym typeface="Arial"/>
              </a:rPr>
              <a:t>Aplicación</a:t>
            </a:r>
            <a:r>
              <a:rPr lang="en-US" sz="1600" b="0" i="0" u="none" strike="noStrike" cap="none" dirty="0">
                <a:solidFill>
                  <a:srgbClr val="262626"/>
                </a:solidFill>
                <a:latin typeface="Arial"/>
                <a:ea typeface="Arial"/>
                <a:cs typeface="Arial"/>
                <a:sym typeface="Arial"/>
              </a:rPr>
              <a:t> de los </a:t>
            </a:r>
            <a:r>
              <a:rPr lang="en-US" sz="1600" b="0" i="0" u="none" strike="noStrike" cap="none" dirty="0" err="1">
                <a:solidFill>
                  <a:srgbClr val="262626"/>
                </a:solidFill>
                <a:latin typeface="Arial"/>
                <a:ea typeface="Arial"/>
                <a:cs typeface="Arial"/>
                <a:sym typeface="Arial"/>
              </a:rPr>
              <a:t>datos</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prueba</a:t>
            </a:r>
            <a:r>
              <a:rPr lang="en-US" sz="1600" b="0" i="0" u="none" strike="noStrike" cap="none" dirty="0">
                <a:solidFill>
                  <a:srgbClr val="262626"/>
                </a:solidFill>
                <a:latin typeface="Arial"/>
                <a:ea typeface="Arial"/>
                <a:cs typeface="Arial"/>
                <a:sym typeface="Arial"/>
              </a:rPr>
              <a:t> al </a:t>
            </a:r>
            <a:r>
              <a:rPr lang="en-US" sz="1600" b="0" i="0" u="none" strike="noStrike" cap="none" dirty="0" err="1">
                <a:solidFill>
                  <a:srgbClr val="262626"/>
                </a:solidFill>
                <a:latin typeface="Arial"/>
                <a:ea typeface="Arial"/>
                <a:cs typeface="Arial"/>
                <a:sym typeface="Arial"/>
              </a:rPr>
              <a:t>modelo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construido</a:t>
            </a:r>
            <a:r>
              <a:rPr lang="en-US" sz="1600" b="0" i="0" u="none" strike="noStrike" cap="none" dirty="0">
                <a:solidFill>
                  <a:srgbClr val="262626"/>
                </a:solidFill>
                <a:latin typeface="Arial"/>
                <a:ea typeface="Arial"/>
                <a:cs typeface="Arial"/>
                <a:sym typeface="Arial"/>
              </a:rPr>
              <a:t>	</a:t>
            </a:r>
            <a:endParaRPr sz="1800" b="0" i="0" u="none" strike="noStrike" cap="none" dirty="0">
              <a:solidFill>
                <a:srgbClr val="000000"/>
              </a:solidFill>
              <a:latin typeface="Arial"/>
              <a:ea typeface="Arial"/>
              <a:cs typeface="Arial"/>
              <a:sym typeface="Arial"/>
            </a:endParaRPr>
          </a:p>
          <a:p>
            <a:pPr marL="182526" marR="0" lvl="1" indent="-182526" algn="l" rtl="0">
              <a:lnSpc>
                <a:spcPct val="100000"/>
              </a:lnSpc>
              <a:spcBef>
                <a:spcPts val="800"/>
              </a:spcBef>
              <a:spcAft>
                <a:spcPts val="0"/>
              </a:spcAft>
              <a:buClr>
                <a:srgbClr val="193EB0"/>
              </a:buClr>
              <a:buSzPts val="1300"/>
              <a:buFont typeface="Arial"/>
              <a:buChar char="‣"/>
            </a:pPr>
            <a:r>
              <a:rPr lang="en-US" sz="1600" b="0" i="0" u="none" strike="noStrike" cap="none" dirty="0" err="1">
                <a:solidFill>
                  <a:srgbClr val="262626"/>
                </a:solidFill>
                <a:latin typeface="Arial"/>
                <a:ea typeface="Arial"/>
                <a:cs typeface="Arial"/>
                <a:sym typeface="Arial"/>
              </a:rPr>
              <a:t>Revisar</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el</a:t>
            </a:r>
            <a:r>
              <a:rPr lang="en-US" sz="1600" b="0" i="0" u="none" strike="noStrike" cap="none" dirty="0">
                <a:solidFill>
                  <a:srgbClr val="262626"/>
                </a:solidFill>
                <a:latin typeface="Arial"/>
                <a:ea typeface="Arial"/>
                <a:cs typeface="Arial"/>
                <a:sym typeface="Arial"/>
              </a:rPr>
              <a:t> valor </a:t>
            </a:r>
            <a:r>
              <a:rPr lang="en-US" sz="1600" b="0" i="0" u="none" strike="noStrike" cap="none" dirty="0" err="1">
                <a:solidFill>
                  <a:srgbClr val="262626"/>
                </a:solidFill>
                <a:latin typeface="Arial"/>
                <a:ea typeface="Arial"/>
                <a:cs typeface="Arial"/>
                <a:sym typeface="Arial"/>
              </a:rPr>
              <a:t>predictivo</a:t>
            </a:r>
            <a:r>
              <a:rPr lang="en-US" sz="1600" b="0" i="0" u="none" strike="noStrike" cap="none" dirty="0">
                <a:solidFill>
                  <a:srgbClr val="262626"/>
                </a:solidFill>
                <a:latin typeface="Arial"/>
                <a:ea typeface="Arial"/>
                <a:cs typeface="Arial"/>
                <a:sym typeface="Arial"/>
              </a:rPr>
              <a:t> del </a:t>
            </a:r>
            <a:r>
              <a:rPr lang="en-US" sz="1600" b="0" i="0" u="none" strike="noStrike" cap="none" dirty="0" err="1">
                <a:solidFill>
                  <a:srgbClr val="262626"/>
                </a:solidFill>
                <a:latin typeface="Arial"/>
                <a:ea typeface="Arial"/>
                <a:cs typeface="Arial"/>
                <a:sym typeface="Arial"/>
              </a:rPr>
              <a:t>modelo</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construido</a:t>
            </a:r>
            <a:r>
              <a:rPr lang="en-US" sz="1600" b="0" i="0" u="none" strike="noStrike" cap="none" dirty="0">
                <a:solidFill>
                  <a:srgbClr val="262626"/>
                </a:solidFill>
                <a:latin typeface="Arial"/>
                <a:ea typeface="Arial"/>
                <a:cs typeface="Arial"/>
                <a:sym typeface="Arial"/>
              </a:rPr>
              <a:t> a </a:t>
            </a:r>
            <a:r>
              <a:rPr lang="en-US" sz="1600" b="0" i="0" u="none" strike="noStrike" cap="none" dirty="0" err="1">
                <a:solidFill>
                  <a:srgbClr val="262626"/>
                </a:solidFill>
                <a:latin typeface="Arial"/>
                <a:ea typeface="Arial"/>
                <a:cs typeface="Arial"/>
                <a:sym typeface="Arial"/>
              </a:rPr>
              <a:t>través</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datos</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prueba</a:t>
            </a:r>
            <a:endParaRPr sz="1800" dirty="0"/>
          </a:p>
          <a:p>
            <a:pPr marL="182526" marR="0" lvl="1" indent="-182526" algn="l" rtl="0">
              <a:lnSpc>
                <a:spcPct val="100000"/>
              </a:lnSpc>
              <a:spcBef>
                <a:spcPts val="800"/>
              </a:spcBef>
              <a:spcAft>
                <a:spcPts val="0"/>
              </a:spcAft>
              <a:buClr>
                <a:srgbClr val="193EB0"/>
              </a:buClr>
              <a:buSzPts val="1300"/>
              <a:buFont typeface="Arial"/>
              <a:buChar char="‣"/>
            </a:pPr>
            <a:r>
              <a:rPr lang="en-US" sz="1600" b="0" i="0" u="none" strike="noStrike" cap="none" dirty="0" err="1">
                <a:solidFill>
                  <a:srgbClr val="262626"/>
                </a:solidFill>
                <a:latin typeface="Arial"/>
                <a:ea typeface="Arial"/>
                <a:cs typeface="Arial"/>
                <a:sym typeface="Arial"/>
              </a:rPr>
              <a:t>Eliminar</a:t>
            </a:r>
            <a:r>
              <a:rPr lang="en-US" sz="1600" b="0" i="0" u="none" strike="noStrike" cap="none" dirty="0">
                <a:solidFill>
                  <a:srgbClr val="262626"/>
                </a:solidFill>
                <a:latin typeface="Arial"/>
                <a:ea typeface="Arial"/>
                <a:cs typeface="Arial"/>
                <a:sym typeface="Arial"/>
              </a:rPr>
              <a:t> las </a:t>
            </a:r>
            <a:r>
              <a:rPr lang="en-US" sz="1600" b="0" i="0" u="none" strike="noStrike" cap="none" dirty="0" err="1">
                <a:solidFill>
                  <a:srgbClr val="262626"/>
                </a:solidFill>
                <a:latin typeface="Arial"/>
                <a:ea typeface="Arial"/>
                <a:cs typeface="Arial"/>
                <a:sym typeface="Arial"/>
              </a:rPr>
              <a:t>ramas</a:t>
            </a:r>
            <a:r>
              <a:rPr lang="en-US" sz="1600" b="0" i="0" u="none" strike="noStrike" cap="none" dirty="0">
                <a:solidFill>
                  <a:srgbClr val="262626"/>
                </a:solidFill>
                <a:latin typeface="Arial"/>
                <a:ea typeface="Arial"/>
                <a:cs typeface="Arial"/>
                <a:sym typeface="Arial"/>
              </a:rPr>
              <a:t> que </a:t>
            </a:r>
            <a:r>
              <a:rPr lang="en-US" sz="1600" b="0" i="0" u="none" strike="noStrike" cap="none" dirty="0" err="1">
                <a:solidFill>
                  <a:srgbClr val="262626"/>
                </a:solidFill>
                <a:latin typeface="Arial"/>
                <a:ea typeface="Arial"/>
                <a:cs typeface="Arial"/>
                <a:sym typeface="Arial"/>
              </a:rPr>
              <a:t>tienen</a:t>
            </a:r>
            <a:r>
              <a:rPr lang="en-US" sz="1600" b="0" i="0" u="none" strike="noStrike" cap="none" dirty="0">
                <a:solidFill>
                  <a:srgbClr val="262626"/>
                </a:solidFill>
                <a:latin typeface="Arial"/>
                <a:ea typeface="Arial"/>
                <a:cs typeface="Arial"/>
                <a:sym typeface="Arial"/>
              </a:rPr>
              <a:t> un alto </a:t>
            </a:r>
            <a:r>
              <a:rPr lang="en-US" sz="1600" b="0" i="0" u="none" strike="noStrike" cap="none" dirty="0" err="1">
                <a:solidFill>
                  <a:srgbClr val="262626"/>
                </a:solidFill>
                <a:latin typeface="Arial"/>
                <a:ea typeface="Arial"/>
                <a:cs typeface="Arial"/>
                <a:sym typeface="Arial"/>
              </a:rPr>
              <a:t>riesgo</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tasa</a:t>
            </a:r>
            <a:r>
              <a:rPr lang="en-US" sz="1600" b="0" i="0" u="none" strike="noStrike" cap="none" dirty="0">
                <a:solidFill>
                  <a:srgbClr val="262626"/>
                </a:solidFill>
                <a:latin typeface="Arial"/>
                <a:ea typeface="Arial"/>
                <a:cs typeface="Arial"/>
                <a:sym typeface="Arial"/>
              </a:rPr>
              <a:t> de error o </a:t>
            </a:r>
            <a:r>
              <a:rPr lang="en-US" sz="1600" b="0" i="0" u="none" strike="noStrike" cap="none" dirty="0" err="1">
                <a:solidFill>
                  <a:srgbClr val="262626"/>
                </a:solidFill>
                <a:latin typeface="Arial"/>
                <a:ea typeface="Arial"/>
                <a:cs typeface="Arial"/>
                <a:sym typeface="Arial"/>
              </a:rPr>
              <a:t>una</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regla</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inferencia</a:t>
            </a:r>
            <a:r>
              <a:rPr lang="en-US" sz="1600" b="0" i="0" u="none" strike="noStrike" cap="none" dirty="0">
                <a:solidFill>
                  <a:srgbClr val="262626"/>
                </a:solidFill>
                <a:latin typeface="Arial"/>
                <a:ea typeface="Arial"/>
                <a:cs typeface="Arial"/>
                <a:sym typeface="Arial"/>
              </a:rPr>
              <a:t> </a:t>
            </a:r>
            <a:r>
              <a:rPr lang="en-US" sz="1600" b="0" i="0" u="none" strike="noStrike" cap="none" dirty="0" err="1">
                <a:solidFill>
                  <a:srgbClr val="262626"/>
                </a:solidFill>
                <a:latin typeface="Arial"/>
                <a:ea typeface="Arial"/>
                <a:cs typeface="Arial"/>
                <a:sym typeface="Arial"/>
              </a:rPr>
              <a:t>inapropiada</a:t>
            </a:r>
            <a:endParaRPr sz="1800" dirty="0"/>
          </a:p>
        </p:txBody>
      </p:sp>
      <p:sp>
        <p:nvSpPr>
          <p:cNvPr id="379" name="Google Shape;379;p110"/>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grpSp>
        <p:nvGrpSpPr>
          <p:cNvPr id="385" name="Google Shape;385;p111"/>
          <p:cNvGrpSpPr/>
          <p:nvPr/>
        </p:nvGrpSpPr>
        <p:grpSpPr>
          <a:xfrm>
            <a:off x="395106" y="1722743"/>
            <a:ext cx="8783192" cy="246221"/>
            <a:chOff x="559817" y="2136914"/>
            <a:chExt cx="8783192" cy="246221"/>
          </a:xfrm>
        </p:grpSpPr>
        <p:sp>
          <p:nvSpPr>
            <p:cNvPr id="386" name="Google Shape;386;p111"/>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387" name="Google Shape;387;p111"/>
            <p:cNvSpPr/>
            <p:nvPr/>
          </p:nvSpPr>
          <p:spPr>
            <a:xfrm>
              <a:off x="712182" y="2136914"/>
              <a:ext cx="8630827"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0" i="0" u="none" strike="noStrike" cap="none" dirty="0" err="1">
                  <a:solidFill>
                    <a:srgbClr val="262626"/>
                  </a:solidFill>
                  <a:latin typeface="Arial"/>
                  <a:ea typeface="Arial"/>
                  <a:cs typeface="Arial"/>
                  <a:sym typeface="Arial"/>
                </a:rPr>
                <a:t>Gráfico</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problema</a:t>
              </a:r>
              <a:r>
                <a:rPr lang="en-US" sz="1600" b="0" i="0" u="none" strike="noStrike" cap="none" dirty="0">
                  <a:solidFill>
                    <a:srgbClr val="262626"/>
                  </a:solidFill>
                  <a:latin typeface="Arial"/>
                  <a:ea typeface="Arial"/>
                  <a:cs typeface="Arial"/>
                  <a:sym typeface="Arial"/>
                </a:rPr>
                <a:t> de </a:t>
              </a:r>
              <a:r>
                <a:rPr lang="en-US" sz="1600" b="0" i="0" u="none" strike="noStrike" cap="none" dirty="0" err="1">
                  <a:solidFill>
                    <a:srgbClr val="262626"/>
                  </a:solidFill>
                  <a:latin typeface="Arial"/>
                  <a:ea typeface="Arial"/>
                  <a:cs typeface="Arial"/>
                  <a:sym typeface="Arial"/>
                </a:rPr>
                <a:t>sobreajuste</a:t>
              </a:r>
              <a:endParaRPr sz="1800" dirty="0"/>
            </a:p>
          </p:txBody>
        </p:sp>
      </p:grpSp>
      <p:grpSp>
        <p:nvGrpSpPr>
          <p:cNvPr id="388" name="Google Shape;388;p111"/>
          <p:cNvGrpSpPr/>
          <p:nvPr/>
        </p:nvGrpSpPr>
        <p:grpSpPr>
          <a:xfrm>
            <a:off x="318317" y="2294134"/>
            <a:ext cx="6155364" cy="3293866"/>
            <a:chOff x="1711052" y="1773238"/>
            <a:chExt cx="6588732" cy="3799712"/>
          </a:xfrm>
        </p:grpSpPr>
        <p:sp>
          <p:nvSpPr>
            <p:cNvPr id="389" name="Google Shape;389;p111"/>
            <p:cNvSpPr/>
            <p:nvPr/>
          </p:nvSpPr>
          <p:spPr>
            <a:xfrm>
              <a:off x="1711052" y="1773238"/>
              <a:ext cx="6588732" cy="373617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600" b="0" i="0" u="none" strike="noStrike" cap="none">
                <a:solidFill>
                  <a:srgbClr val="262626"/>
                </a:solidFill>
                <a:latin typeface="Arial"/>
                <a:ea typeface="Arial"/>
                <a:cs typeface="Arial"/>
                <a:sym typeface="Arial"/>
              </a:endParaRPr>
            </a:p>
          </p:txBody>
        </p:sp>
        <p:grpSp>
          <p:nvGrpSpPr>
            <p:cNvPr id="390" name="Google Shape;390;p111"/>
            <p:cNvGrpSpPr/>
            <p:nvPr/>
          </p:nvGrpSpPr>
          <p:grpSpPr>
            <a:xfrm>
              <a:off x="1793247" y="1926273"/>
              <a:ext cx="6258461" cy="3646677"/>
              <a:chOff x="1452079" y="1926273"/>
              <a:chExt cx="6258461" cy="3646677"/>
            </a:xfrm>
          </p:grpSpPr>
          <p:grpSp>
            <p:nvGrpSpPr>
              <p:cNvPr id="391" name="Google Shape;391;p111"/>
              <p:cNvGrpSpPr/>
              <p:nvPr/>
            </p:nvGrpSpPr>
            <p:grpSpPr>
              <a:xfrm>
                <a:off x="2215106" y="1926273"/>
                <a:ext cx="5495434" cy="3024763"/>
                <a:chOff x="2215106" y="1926273"/>
                <a:chExt cx="6084678" cy="3349091"/>
              </a:xfrm>
            </p:grpSpPr>
            <p:grpSp>
              <p:nvGrpSpPr>
                <p:cNvPr id="392" name="Google Shape;392;p111"/>
                <p:cNvGrpSpPr/>
                <p:nvPr/>
              </p:nvGrpSpPr>
              <p:grpSpPr>
                <a:xfrm>
                  <a:off x="2215108" y="1926273"/>
                  <a:ext cx="6084676" cy="3349091"/>
                  <a:chOff x="2215108" y="1916113"/>
                  <a:chExt cx="6084676" cy="3349091"/>
                </a:xfrm>
              </p:grpSpPr>
              <p:cxnSp>
                <p:nvCxnSpPr>
                  <p:cNvPr id="393" name="Google Shape;393;p111"/>
                  <p:cNvCxnSpPr/>
                  <p:nvPr/>
                </p:nvCxnSpPr>
                <p:spPr>
                  <a:xfrm rot="10800000">
                    <a:off x="2215108" y="1916113"/>
                    <a:ext cx="0" cy="3349091"/>
                  </a:xfrm>
                  <a:prstGeom prst="straightConnector1">
                    <a:avLst/>
                  </a:prstGeom>
                  <a:noFill/>
                  <a:ln w="28575" cap="flat" cmpd="sng">
                    <a:solidFill>
                      <a:schemeClr val="dk1"/>
                    </a:solidFill>
                    <a:prstDash val="solid"/>
                    <a:miter lim="800000"/>
                    <a:headEnd type="none" w="sm" len="sm"/>
                    <a:tailEnd type="triangle" w="med" len="med"/>
                  </a:ln>
                </p:spPr>
              </p:cxnSp>
              <p:cxnSp>
                <p:nvCxnSpPr>
                  <p:cNvPr id="394" name="Google Shape;394;p111"/>
                  <p:cNvCxnSpPr/>
                  <p:nvPr/>
                </p:nvCxnSpPr>
                <p:spPr>
                  <a:xfrm>
                    <a:off x="2215108" y="5265204"/>
                    <a:ext cx="6084676" cy="0"/>
                  </a:xfrm>
                  <a:prstGeom prst="straightConnector1">
                    <a:avLst/>
                  </a:prstGeom>
                  <a:noFill/>
                  <a:ln w="28575" cap="flat" cmpd="sng">
                    <a:solidFill>
                      <a:schemeClr val="dk1"/>
                    </a:solidFill>
                    <a:prstDash val="solid"/>
                    <a:miter lim="800000"/>
                    <a:headEnd type="none" w="sm" len="sm"/>
                    <a:tailEnd type="triangle" w="med" len="med"/>
                  </a:ln>
                </p:spPr>
              </p:cxnSp>
            </p:grpSp>
            <p:sp>
              <p:nvSpPr>
                <p:cNvPr id="395" name="Google Shape;395;p111"/>
                <p:cNvSpPr/>
                <p:nvPr/>
              </p:nvSpPr>
              <p:spPr>
                <a:xfrm>
                  <a:off x="2225040" y="3139440"/>
                  <a:ext cx="4043680" cy="1321836"/>
                </a:xfrm>
                <a:custGeom>
                  <a:avLst/>
                  <a:gdLst/>
                  <a:ahLst/>
                  <a:cxnLst/>
                  <a:rect l="l" t="t" r="r" b="b"/>
                  <a:pathLst>
                    <a:path w="4043680" h="1321836" extrusionOk="0">
                      <a:moveTo>
                        <a:pt x="0" y="0"/>
                      </a:moveTo>
                      <a:cubicBezTo>
                        <a:pt x="107526" y="226060"/>
                        <a:pt x="215053" y="452120"/>
                        <a:pt x="365760" y="640080"/>
                      </a:cubicBezTo>
                      <a:cubicBezTo>
                        <a:pt x="516467" y="828040"/>
                        <a:pt x="646853" y="1014307"/>
                        <a:pt x="904240" y="1127760"/>
                      </a:cubicBezTo>
                      <a:cubicBezTo>
                        <a:pt x="1161627" y="1241213"/>
                        <a:pt x="1603587" y="1332653"/>
                        <a:pt x="1910080" y="1320800"/>
                      </a:cubicBezTo>
                      <a:cubicBezTo>
                        <a:pt x="2216573" y="1308947"/>
                        <a:pt x="2396067" y="1254760"/>
                        <a:pt x="2743200" y="1056640"/>
                      </a:cubicBezTo>
                      <a:cubicBezTo>
                        <a:pt x="3090333" y="858520"/>
                        <a:pt x="3521286" y="551180"/>
                        <a:pt x="4043680" y="172720"/>
                      </a:cubicBezTo>
                    </a:path>
                  </a:pathLst>
                </a:custGeom>
                <a:noFill/>
                <a:ln w="28575"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6" name="Google Shape;396;p111"/>
                <p:cNvSpPr/>
                <p:nvPr/>
              </p:nvSpPr>
              <p:spPr>
                <a:xfrm>
                  <a:off x="2215106" y="3241040"/>
                  <a:ext cx="5526813" cy="2032000"/>
                </a:xfrm>
                <a:custGeom>
                  <a:avLst/>
                  <a:gdLst/>
                  <a:ahLst/>
                  <a:cxnLst/>
                  <a:rect l="l" t="t" r="r" b="b"/>
                  <a:pathLst>
                    <a:path w="5537200" h="2032000" extrusionOk="0">
                      <a:moveTo>
                        <a:pt x="0" y="0"/>
                      </a:moveTo>
                      <a:cubicBezTo>
                        <a:pt x="60960" y="192193"/>
                        <a:pt x="121920" y="384387"/>
                        <a:pt x="203200" y="548640"/>
                      </a:cubicBezTo>
                      <a:cubicBezTo>
                        <a:pt x="284480" y="712893"/>
                        <a:pt x="350520" y="853440"/>
                        <a:pt x="487680" y="985520"/>
                      </a:cubicBezTo>
                      <a:cubicBezTo>
                        <a:pt x="624840" y="1117600"/>
                        <a:pt x="758613" y="1220893"/>
                        <a:pt x="1026160" y="1341120"/>
                      </a:cubicBezTo>
                      <a:cubicBezTo>
                        <a:pt x="1293707" y="1461347"/>
                        <a:pt x="1662853" y="1617133"/>
                        <a:pt x="2092960" y="1706880"/>
                      </a:cubicBezTo>
                      <a:cubicBezTo>
                        <a:pt x="2523067" y="1796627"/>
                        <a:pt x="3032760" y="1825413"/>
                        <a:pt x="3606800" y="1879600"/>
                      </a:cubicBezTo>
                      <a:cubicBezTo>
                        <a:pt x="4180840" y="1933787"/>
                        <a:pt x="4859020" y="1982893"/>
                        <a:pt x="5537200" y="2032000"/>
                      </a:cubicBezTo>
                    </a:path>
                  </a:pathLst>
                </a:custGeom>
                <a:noFill/>
                <a:ln w="28575"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97" name="Google Shape;397;p111"/>
              <p:cNvSpPr txBox="1"/>
              <p:nvPr/>
            </p:nvSpPr>
            <p:spPr>
              <a:xfrm>
                <a:off x="1452079" y="3321278"/>
                <a:ext cx="700000"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Tasa de error</a:t>
                </a:r>
                <a:endParaRPr/>
              </a:p>
            </p:txBody>
          </p:sp>
          <p:sp>
            <p:nvSpPr>
              <p:cNvPr id="398" name="Google Shape;398;p111"/>
              <p:cNvSpPr txBox="1"/>
              <p:nvPr/>
            </p:nvSpPr>
            <p:spPr>
              <a:xfrm>
                <a:off x="6030122" y="3066489"/>
                <a:ext cx="1127360"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Datos de evaluación</a:t>
                </a:r>
                <a:endParaRPr/>
              </a:p>
            </p:txBody>
          </p:sp>
          <p:sp>
            <p:nvSpPr>
              <p:cNvPr id="399" name="Google Shape;399;p111"/>
              <p:cNvSpPr txBox="1"/>
              <p:nvPr/>
            </p:nvSpPr>
            <p:spPr>
              <a:xfrm>
                <a:off x="6338259" y="4258628"/>
                <a:ext cx="1367289"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Datos de entrenamiento</a:t>
                </a:r>
                <a:endParaRPr/>
              </a:p>
            </p:txBody>
          </p:sp>
          <p:sp>
            <p:nvSpPr>
              <p:cNvPr id="400" name="Google Shape;400;p111"/>
              <p:cNvSpPr txBox="1"/>
              <p:nvPr/>
            </p:nvSpPr>
            <p:spPr>
              <a:xfrm>
                <a:off x="4151709" y="5142063"/>
                <a:ext cx="1622239" cy="430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Número de nodos divididos</a:t>
                </a:r>
                <a:endParaRPr/>
              </a:p>
            </p:txBody>
          </p:sp>
        </p:grpSp>
      </p:grpSp>
      <p:sp>
        <p:nvSpPr>
          <p:cNvPr id="401" name="Google Shape;401;p111"/>
          <p:cNvSpPr/>
          <p:nvPr/>
        </p:nvSpPr>
        <p:spPr>
          <a:xfrm>
            <a:off x="318317" y="1037754"/>
            <a:ext cx="900498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err="1">
                <a:solidFill>
                  <a:srgbClr val="262626"/>
                </a:solidFill>
                <a:latin typeface="Arial"/>
                <a:ea typeface="Arial"/>
                <a:cs typeface="Arial"/>
                <a:sym typeface="Arial"/>
              </a:rPr>
              <a:t>Problema</a:t>
            </a:r>
            <a:r>
              <a:rPr lang="en-US" sz="2400" b="0" i="0" u="none" strike="noStrike" cap="none" dirty="0">
                <a:solidFill>
                  <a:srgbClr val="262626"/>
                </a:solidFill>
                <a:latin typeface="Arial"/>
                <a:ea typeface="Arial"/>
                <a:cs typeface="Arial"/>
                <a:sym typeface="Arial"/>
              </a:rPr>
              <a:t> de </a:t>
            </a:r>
            <a:r>
              <a:rPr lang="en-US" sz="2400" b="0" i="0" u="none" strike="noStrike" cap="none" dirty="0" err="1">
                <a:solidFill>
                  <a:srgbClr val="262626"/>
                </a:solidFill>
                <a:latin typeface="Arial"/>
                <a:ea typeface="Arial"/>
                <a:cs typeface="Arial"/>
                <a:sym typeface="Arial"/>
              </a:rPr>
              <a:t>sobreajuste</a:t>
            </a:r>
            <a:endParaRPr dirty="0"/>
          </a:p>
        </p:txBody>
      </p:sp>
      <p:sp>
        <p:nvSpPr>
          <p:cNvPr id="402" name="Google Shape;402;p111"/>
          <p:cNvSpPr/>
          <p:nvPr/>
        </p:nvSpPr>
        <p:spPr>
          <a:xfrm>
            <a:off x="11107017" y="6671387"/>
            <a:ext cx="1038103" cy="24622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600" b="0" i="0" u="none" strike="noStrike" cap="none">
                <a:solidFill>
                  <a:srgbClr val="D8D8D8"/>
                </a:solidFill>
                <a:latin typeface="Arial"/>
                <a:ea typeface="Arial"/>
                <a:cs typeface="Arial"/>
                <a:sym typeface="Arial"/>
              </a:rPr>
              <a:t>UNIDAD 04</a:t>
            </a:r>
            <a:endParaRPr/>
          </a:p>
        </p:txBody>
      </p:sp>
      <p:sp>
        <p:nvSpPr>
          <p:cNvPr id="403" name="Google Shape;403;p111"/>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09" name="Google Shape;409;p112"/>
          <p:cNvSpPr/>
          <p:nvPr/>
        </p:nvSpPr>
        <p:spPr>
          <a:xfrm>
            <a:off x="7263311" y="1914071"/>
            <a:ext cx="900498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C0C0C"/>
                </a:solidFill>
                <a:latin typeface="Arial"/>
                <a:ea typeface="Arial"/>
                <a:cs typeface="Arial"/>
                <a:sym typeface="Arial"/>
              </a:rPr>
              <a:t>Algoritmo de árbol</a:t>
            </a:r>
            <a:endParaRPr sz="1400" b="0" i="0" u="none" strike="noStrike" cap="none">
              <a:solidFill>
                <a:srgbClr val="000000"/>
              </a:solidFill>
              <a:latin typeface="Arial"/>
              <a:ea typeface="Arial"/>
              <a:cs typeface="Arial"/>
              <a:sym typeface="Arial"/>
            </a:endParaRPr>
          </a:p>
        </p:txBody>
      </p:sp>
      <p:sp>
        <p:nvSpPr>
          <p:cNvPr id="410" name="Google Shape;410;p112"/>
          <p:cNvSpPr/>
          <p:nvPr/>
        </p:nvSpPr>
        <p:spPr>
          <a:xfrm>
            <a:off x="7485394" y="2743834"/>
            <a:ext cx="8632825" cy="1253402"/>
          </a:xfrm>
          <a:prstGeom prst="rect">
            <a:avLst/>
          </a:prstGeom>
          <a:noFill/>
          <a:ln>
            <a:noFill/>
          </a:ln>
        </p:spPr>
        <p:txBody>
          <a:bodyPr spcFirstLastPara="1" wrap="square" lIns="0" tIns="72000" rIns="144000" bIns="72000" anchor="t" anchorCtr="0">
            <a:spAutoFit/>
          </a:bodyPr>
          <a:lstStyle/>
          <a:p>
            <a:pPr marL="182563" marR="0" lvl="0" indent="-182563" algn="l" rtl="0">
              <a:lnSpc>
                <a:spcPct val="100000"/>
              </a:lnSpc>
              <a:spcBef>
                <a:spcPts val="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Intuitivo y fácil de entender.</a:t>
            </a:r>
            <a:endParaRPr sz="1400" b="0" i="0" u="none" strike="noStrike" cap="none">
              <a:solidFill>
                <a:srgbClr val="000000"/>
              </a:solidFill>
              <a:latin typeface="Arial"/>
              <a:ea typeface="Arial"/>
              <a:cs typeface="Arial"/>
              <a:sym typeface="Arial"/>
            </a:endParaRPr>
          </a:p>
          <a:p>
            <a:pPr marL="182563" marR="0" lvl="0" indent="-182563" algn="l" rtl="0">
              <a:lnSpc>
                <a:spcPct val="100000"/>
              </a:lnSpc>
              <a:spcBef>
                <a:spcPts val="80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Sin suposiciones sobre las variables.</a:t>
            </a:r>
            <a:endParaRPr sz="1400" b="0" i="0" u="none" strike="noStrike" cap="none">
              <a:solidFill>
                <a:srgbClr val="000000"/>
              </a:solidFill>
              <a:latin typeface="Arial"/>
              <a:ea typeface="Arial"/>
              <a:cs typeface="Arial"/>
              <a:sym typeface="Arial"/>
            </a:endParaRPr>
          </a:p>
          <a:p>
            <a:pPr marL="182563" marR="0" lvl="0" indent="-182563" algn="l" rtl="0">
              <a:lnSpc>
                <a:spcPct val="100000"/>
              </a:lnSpc>
              <a:spcBef>
                <a:spcPts val="80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No es necesario escalar ni normalizar los datos.</a:t>
            </a:r>
            <a:endParaRPr sz="1400" b="0" i="0" u="none" strike="noStrike" cap="none">
              <a:solidFill>
                <a:srgbClr val="000000"/>
              </a:solidFill>
              <a:latin typeface="Arial"/>
              <a:ea typeface="Arial"/>
              <a:cs typeface="Arial"/>
              <a:sym typeface="Arial"/>
            </a:endParaRPr>
          </a:p>
          <a:p>
            <a:pPr marL="182563" marR="0" lvl="0" indent="-182563" algn="l" rtl="0">
              <a:lnSpc>
                <a:spcPct val="100000"/>
              </a:lnSpc>
              <a:spcBef>
                <a:spcPts val="80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No es tan sensible a los valores atípicos.</a:t>
            </a:r>
            <a:endParaRPr sz="1400" b="0" i="0" u="none" strike="noStrike" cap="none">
              <a:solidFill>
                <a:srgbClr val="000000"/>
              </a:solidFill>
              <a:latin typeface="Arial"/>
              <a:ea typeface="Arial"/>
              <a:cs typeface="Arial"/>
              <a:sym typeface="Arial"/>
            </a:endParaRPr>
          </a:p>
        </p:txBody>
      </p:sp>
      <p:sp>
        <p:nvSpPr>
          <p:cNvPr id="411" name="Google Shape;411;p112"/>
          <p:cNvSpPr/>
          <p:nvPr/>
        </p:nvSpPr>
        <p:spPr>
          <a:xfrm>
            <a:off x="7372115" y="2441142"/>
            <a:ext cx="8763637" cy="215444"/>
          </a:xfrm>
          <a:prstGeom prst="rect">
            <a:avLst/>
          </a:prstGeom>
          <a:noFill/>
          <a:ln>
            <a:noFill/>
          </a:ln>
        </p:spPr>
        <p:txBody>
          <a:bodyPr spcFirstLastPara="1" wrap="square" lIns="0" tIns="0" rIns="0" bIns="0" anchor="t" anchorCtr="0">
            <a:spAutoFit/>
          </a:bodyPr>
          <a:lstStyle/>
          <a:p>
            <a:pPr marL="115888" marR="0" lvl="0" indent="-115888" algn="l" rtl="0">
              <a:lnSpc>
                <a:spcPct val="100000"/>
              </a:lnSpc>
              <a:spcBef>
                <a:spcPts val="0"/>
              </a:spcBef>
              <a:spcAft>
                <a:spcPts val="0"/>
              </a:spcAft>
              <a:buClr>
                <a:srgbClr val="A5A5A5"/>
              </a:buClr>
              <a:buSzPts val="1680"/>
              <a:buFont typeface="Arial"/>
              <a:buChar char="•"/>
            </a:pPr>
            <a:r>
              <a:rPr lang="en-US" sz="1400" b="0" i="0" u="none" strike="noStrike" cap="none">
                <a:solidFill>
                  <a:schemeClr val="dk1"/>
                </a:solidFill>
                <a:latin typeface="Arial"/>
                <a:ea typeface="Arial"/>
                <a:cs typeface="Arial"/>
                <a:sym typeface="Arial"/>
              </a:rPr>
              <a:t>Ventajas</a:t>
            </a:r>
            <a:endParaRPr sz="1400" b="0" i="0" u="none" strike="noStrike" cap="none">
              <a:solidFill>
                <a:srgbClr val="000000"/>
              </a:solidFill>
              <a:latin typeface="Arial"/>
              <a:ea typeface="Arial"/>
              <a:cs typeface="Arial"/>
              <a:sym typeface="Arial"/>
            </a:endParaRPr>
          </a:p>
        </p:txBody>
      </p:sp>
      <p:sp>
        <p:nvSpPr>
          <p:cNvPr id="412" name="Google Shape;412;p112"/>
          <p:cNvSpPr/>
          <p:nvPr/>
        </p:nvSpPr>
        <p:spPr>
          <a:xfrm>
            <a:off x="7485394" y="4486686"/>
            <a:ext cx="4097723" cy="848163"/>
          </a:xfrm>
          <a:prstGeom prst="rect">
            <a:avLst/>
          </a:prstGeom>
          <a:noFill/>
          <a:ln>
            <a:noFill/>
          </a:ln>
        </p:spPr>
        <p:txBody>
          <a:bodyPr spcFirstLastPara="1" wrap="square" lIns="0" tIns="72000" rIns="144000" bIns="72000" anchor="t" anchorCtr="0">
            <a:spAutoFit/>
          </a:bodyPr>
          <a:lstStyle/>
          <a:p>
            <a:pPr marL="182563" marR="0" lvl="0" indent="-182563" algn="l" rtl="0">
              <a:lnSpc>
                <a:spcPct val="100000"/>
              </a:lnSpc>
              <a:spcBef>
                <a:spcPts val="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No es tan poderoso en la forma más básica.</a:t>
            </a:r>
            <a:endParaRPr sz="1400" b="0" i="0" u="none" strike="noStrike" cap="none">
              <a:solidFill>
                <a:srgbClr val="000000"/>
              </a:solidFill>
              <a:latin typeface="Arial"/>
              <a:ea typeface="Arial"/>
              <a:cs typeface="Arial"/>
              <a:sym typeface="Arial"/>
            </a:endParaRPr>
          </a:p>
          <a:p>
            <a:pPr marL="182563" marR="0" lvl="0" indent="-182563" algn="l" rtl="0">
              <a:lnSpc>
                <a:spcPct val="100000"/>
              </a:lnSpc>
              <a:spcBef>
                <a:spcPts val="80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Propenso al sobreajuste. Por lo tanto, a menudo se requiere "podar".</a:t>
            </a:r>
            <a:endParaRPr sz="1400" b="0" i="0" u="none" strike="noStrike" cap="none">
              <a:solidFill>
                <a:srgbClr val="000000"/>
              </a:solidFill>
              <a:latin typeface="Arial"/>
              <a:ea typeface="Arial"/>
              <a:cs typeface="Arial"/>
              <a:sym typeface="Arial"/>
            </a:endParaRPr>
          </a:p>
        </p:txBody>
      </p:sp>
      <p:sp>
        <p:nvSpPr>
          <p:cNvPr id="413" name="Google Shape;413;p112"/>
          <p:cNvSpPr/>
          <p:nvPr/>
        </p:nvSpPr>
        <p:spPr>
          <a:xfrm>
            <a:off x="7372115" y="4183994"/>
            <a:ext cx="8763637" cy="215444"/>
          </a:xfrm>
          <a:prstGeom prst="rect">
            <a:avLst/>
          </a:prstGeom>
          <a:noFill/>
          <a:ln>
            <a:noFill/>
          </a:ln>
        </p:spPr>
        <p:txBody>
          <a:bodyPr spcFirstLastPara="1" wrap="square" lIns="0" tIns="0" rIns="0" bIns="0" anchor="t" anchorCtr="0">
            <a:spAutoFit/>
          </a:bodyPr>
          <a:lstStyle/>
          <a:p>
            <a:pPr marL="115888" marR="0" lvl="0" indent="-115888" algn="l" rtl="0">
              <a:lnSpc>
                <a:spcPct val="100000"/>
              </a:lnSpc>
              <a:spcBef>
                <a:spcPts val="0"/>
              </a:spcBef>
              <a:spcAft>
                <a:spcPts val="0"/>
              </a:spcAft>
              <a:buClr>
                <a:srgbClr val="A5A5A5"/>
              </a:buClr>
              <a:buSzPts val="1680"/>
              <a:buFont typeface="Arial"/>
              <a:buChar char="•"/>
            </a:pPr>
            <a:r>
              <a:rPr lang="en-US" sz="1400" b="0" i="0" u="none" strike="noStrike" cap="none">
                <a:solidFill>
                  <a:schemeClr val="dk1"/>
                </a:solidFill>
                <a:latin typeface="Arial"/>
                <a:ea typeface="Arial"/>
                <a:cs typeface="Arial"/>
                <a:sym typeface="Arial"/>
              </a:rPr>
              <a:t>Contras</a:t>
            </a:r>
            <a:endParaRPr sz="1400" b="0"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070325C5-1B8B-B529-40B3-EA768F4BBD49}"/>
              </a:ext>
            </a:extLst>
          </p:cNvPr>
          <p:cNvSpPr/>
          <p:nvPr/>
        </p:nvSpPr>
        <p:spPr>
          <a:xfrm>
            <a:off x="7010400" y="1722743"/>
            <a:ext cx="4572717" cy="381017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1" name="Google Shape;421;p113"/>
          <p:cNvGrpSpPr/>
          <p:nvPr/>
        </p:nvGrpSpPr>
        <p:grpSpPr>
          <a:xfrm>
            <a:off x="1790181" y="1168017"/>
            <a:ext cx="8783192" cy="246221"/>
            <a:chOff x="559817" y="2136914"/>
            <a:chExt cx="8783192" cy="246221"/>
          </a:xfrm>
        </p:grpSpPr>
        <p:sp>
          <p:nvSpPr>
            <p:cNvPr id="422" name="Google Shape;422;p113"/>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423" name="Google Shape;423;p113"/>
            <p:cNvSpPr/>
            <p:nvPr/>
          </p:nvSpPr>
          <p:spPr>
            <a:xfrm>
              <a:off x="712182" y="2136914"/>
              <a:ext cx="8630827"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262626"/>
                  </a:solidFill>
                  <a:latin typeface="Arial"/>
                  <a:ea typeface="Arial"/>
                  <a:cs typeface="Arial"/>
                  <a:sym typeface="Arial"/>
                </a:rPr>
                <a:t>Árbol de </a:t>
              </a:r>
              <a:r>
                <a:rPr lang="en-US" sz="1600" b="0" i="0" u="none" strike="noStrike" cap="none" dirty="0" err="1">
                  <a:solidFill>
                    <a:srgbClr val="262626"/>
                  </a:solidFill>
                  <a:latin typeface="Arial"/>
                  <a:ea typeface="Arial"/>
                  <a:cs typeface="Arial"/>
                  <a:sym typeface="Arial"/>
                </a:rPr>
                <a:t>clasificación</a:t>
              </a:r>
              <a:endParaRPr sz="1800" b="0" i="0" u="none" strike="noStrike" cap="none" dirty="0">
                <a:solidFill>
                  <a:srgbClr val="000000"/>
                </a:solidFill>
                <a:latin typeface="Arial"/>
                <a:ea typeface="Arial"/>
                <a:cs typeface="Arial"/>
                <a:sym typeface="Arial"/>
              </a:endParaRPr>
            </a:p>
          </p:txBody>
        </p:sp>
      </p:grpSp>
      <p:sp>
        <p:nvSpPr>
          <p:cNvPr id="424" name="Google Shape;424;p113"/>
          <p:cNvSpPr/>
          <p:nvPr/>
        </p:nvSpPr>
        <p:spPr>
          <a:xfrm>
            <a:off x="3110773" y="5099278"/>
            <a:ext cx="8673279" cy="950755"/>
          </a:xfrm>
          <a:prstGeom prst="rect">
            <a:avLst/>
          </a:prstGeom>
          <a:noFill/>
          <a:ln>
            <a:noFill/>
          </a:ln>
        </p:spPr>
        <p:txBody>
          <a:bodyPr spcFirstLastPara="1" wrap="square" lIns="0" tIns="72000" rIns="144000" bIns="72000" anchor="t" anchorCtr="0">
            <a:spAutoFit/>
          </a:bodyPr>
          <a:lstStyle/>
          <a:p>
            <a:pPr marL="182526" marR="0" lvl="0" indent="-182526" algn="l" rtl="0">
              <a:lnSpc>
                <a:spcPct val="100000"/>
              </a:lnSpc>
              <a:spcBef>
                <a:spcPts val="0"/>
              </a:spcBef>
              <a:spcAft>
                <a:spcPts val="0"/>
              </a:spcAft>
              <a:buClr>
                <a:srgbClr val="193EB0"/>
              </a:buClr>
              <a:buSzPts val="1300"/>
              <a:buFont typeface="Arial"/>
              <a:buChar char="‣"/>
            </a:pPr>
            <a:r>
              <a:rPr lang="en-US" sz="1300" b="0" i="0" u="none" strike="noStrike" cap="none" dirty="0">
                <a:solidFill>
                  <a:srgbClr val="262626"/>
                </a:solidFill>
                <a:latin typeface="Arial"/>
                <a:ea typeface="Arial"/>
                <a:cs typeface="Arial"/>
                <a:sym typeface="Arial"/>
              </a:rPr>
              <a:t>El paso de </a:t>
            </a:r>
            <a:r>
              <a:rPr lang="en-US" sz="1300" b="0" i="0" u="none" strike="noStrike" cap="none" dirty="0" err="1">
                <a:solidFill>
                  <a:srgbClr val="262626"/>
                </a:solidFill>
                <a:latin typeface="Arial"/>
                <a:ea typeface="Arial"/>
                <a:cs typeface="Arial"/>
                <a:sym typeface="Arial"/>
              </a:rPr>
              <a:t>entrenamiento</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crea</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una</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estructura</a:t>
            </a:r>
            <a:r>
              <a:rPr lang="en-US" sz="1300" b="0" i="0" u="none" strike="noStrike" cap="none" dirty="0">
                <a:solidFill>
                  <a:srgbClr val="262626"/>
                </a:solidFill>
                <a:latin typeface="Arial"/>
                <a:ea typeface="Arial"/>
                <a:cs typeface="Arial"/>
                <a:sym typeface="Arial"/>
              </a:rPr>
              <a:t> de árbol </a:t>
            </a:r>
            <a:r>
              <a:rPr lang="en-US" sz="1300" b="0" i="0" u="none" strike="noStrike" cap="none" dirty="0" err="1">
                <a:solidFill>
                  <a:srgbClr val="262626"/>
                </a:solidFill>
                <a:latin typeface="Arial"/>
                <a:ea typeface="Arial"/>
                <a:cs typeface="Arial"/>
                <a:sym typeface="Arial"/>
              </a:rPr>
              <a:t>invertida</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como</a:t>
            </a:r>
            <a:r>
              <a:rPr lang="en-US" sz="1300" b="0" i="0" u="none" strike="noStrike" cap="none" dirty="0">
                <a:solidFill>
                  <a:srgbClr val="262626"/>
                </a:solidFill>
                <a:latin typeface="Arial"/>
                <a:ea typeface="Arial"/>
                <a:cs typeface="Arial"/>
                <a:sym typeface="Arial"/>
              </a:rPr>
              <a:t> la anterior.</a:t>
            </a:r>
            <a:endParaRPr sz="1400" b="0" i="0" u="none" strike="noStrike" cap="none" dirty="0">
              <a:solidFill>
                <a:srgbClr val="000000"/>
              </a:solidFill>
              <a:latin typeface="Arial"/>
              <a:ea typeface="Arial"/>
              <a:cs typeface="Arial"/>
              <a:sym typeface="Arial"/>
            </a:endParaRPr>
          </a:p>
          <a:p>
            <a:pPr marL="182526" marR="0" lvl="0" indent="-182526" algn="l" rtl="0">
              <a:lnSpc>
                <a:spcPct val="100000"/>
              </a:lnSpc>
              <a:spcBef>
                <a:spcPts val="800"/>
              </a:spcBef>
              <a:spcAft>
                <a:spcPts val="0"/>
              </a:spcAft>
              <a:buClr>
                <a:srgbClr val="193EB0"/>
              </a:buClr>
              <a:buSzPts val="1300"/>
              <a:buFont typeface="Arial"/>
              <a:buChar char="‣"/>
            </a:pPr>
            <a:r>
              <a:rPr lang="en-US" sz="1300" b="0" i="0" u="none" strike="noStrike" cap="none" dirty="0">
                <a:solidFill>
                  <a:srgbClr val="262626"/>
                </a:solidFill>
                <a:latin typeface="Arial"/>
                <a:ea typeface="Arial"/>
                <a:cs typeface="Arial"/>
                <a:sym typeface="Arial"/>
              </a:rPr>
              <a:t>Las </a:t>
            </a:r>
            <a:r>
              <a:rPr lang="en-US" sz="1300" b="0" i="0" u="none" strike="noStrike" cap="none" dirty="0" err="1">
                <a:solidFill>
                  <a:srgbClr val="262626"/>
                </a:solidFill>
                <a:latin typeface="Arial"/>
                <a:ea typeface="Arial"/>
                <a:cs typeface="Arial"/>
                <a:sym typeface="Arial"/>
              </a:rPr>
              <a:t>condiciones</a:t>
            </a:r>
            <a:r>
              <a:rPr lang="en-US" sz="1300" b="0" i="0" u="none" strike="noStrike" cap="none" dirty="0">
                <a:solidFill>
                  <a:srgbClr val="262626"/>
                </a:solidFill>
                <a:latin typeface="Arial"/>
                <a:ea typeface="Arial"/>
                <a:cs typeface="Arial"/>
                <a:sym typeface="Arial"/>
              </a:rPr>
              <a:t> se </a:t>
            </a:r>
            <a:r>
              <a:rPr lang="en-US" sz="1300" b="0" i="0" u="none" strike="noStrike" cap="none" dirty="0" err="1">
                <a:solidFill>
                  <a:srgbClr val="262626"/>
                </a:solidFill>
                <a:latin typeface="Arial"/>
                <a:ea typeface="Arial"/>
                <a:cs typeface="Arial"/>
                <a:sym typeface="Arial"/>
              </a:rPr>
              <a:t>evalúan</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en</a:t>
            </a:r>
            <a:r>
              <a:rPr lang="en-US" sz="1300" b="0" i="0" u="none" strike="noStrike" cap="none" dirty="0">
                <a:solidFill>
                  <a:srgbClr val="262626"/>
                </a:solidFill>
                <a:latin typeface="Arial"/>
                <a:ea typeface="Arial"/>
                <a:cs typeface="Arial"/>
                <a:sym typeface="Arial"/>
              </a:rPr>
              <a:t> los </a:t>
            </a:r>
            <a:r>
              <a:rPr lang="en-US" sz="1300" b="0" i="0" u="none" strike="noStrike" cap="none" dirty="0" err="1">
                <a:solidFill>
                  <a:srgbClr val="262626"/>
                </a:solidFill>
                <a:latin typeface="Arial"/>
                <a:ea typeface="Arial"/>
                <a:cs typeface="Arial"/>
                <a:sym typeface="Arial"/>
              </a:rPr>
              <a:t>nodos</a:t>
            </a:r>
            <a:r>
              <a:rPr lang="en-US" sz="1300" b="0" i="0" u="none" strike="noStrike" cap="none" dirty="0">
                <a:solidFill>
                  <a:srgbClr val="262626"/>
                </a:solidFill>
                <a:latin typeface="Arial"/>
                <a:ea typeface="Arial"/>
                <a:cs typeface="Arial"/>
                <a:sym typeface="Arial"/>
              </a:rPr>
              <a:t> y luego se </a:t>
            </a:r>
            <a:r>
              <a:rPr lang="en-US" sz="1300" b="0" i="0" u="none" strike="noStrike" cap="none" dirty="0" err="1">
                <a:solidFill>
                  <a:srgbClr val="262626"/>
                </a:solidFill>
                <a:latin typeface="Arial"/>
                <a:ea typeface="Arial"/>
                <a:cs typeface="Arial"/>
                <a:sym typeface="Arial"/>
              </a:rPr>
              <a:t>ramifican</a:t>
            </a:r>
            <a:r>
              <a:rPr lang="en-US" sz="1300" b="0" i="0" u="none" strike="noStrike" cap="none" dirty="0">
                <a:solidFill>
                  <a:srgbClr val="262626"/>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182526" marR="0" lvl="0" indent="-182526" algn="l" rtl="0">
              <a:lnSpc>
                <a:spcPct val="100000"/>
              </a:lnSpc>
              <a:spcBef>
                <a:spcPts val="800"/>
              </a:spcBef>
              <a:spcAft>
                <a:spcPts val="0"/>
              </a:spcAft>
              <a:buClr>
                <a:srgbClr val="193EB0"/>
              </a:buClr>
              <a:buSzPts val="1300"/>
              <a:buFont typeface="Arial"/>
              <a:buChar char="‣"/>
            </a:pPr>
            <a:r>
              <a:rPr lang="en-US" sz="1300" b="0" i="0" u="none" strike="noStrike" cap="none" dirty="0">
                <a:solidFill>
                  <a:srgbClr val="262626"/>
                </a:solidFill>
                <a:latin typeface="Arial"/>
                <a:ea typeface="Arial"/>
                <a:cs typeface="Arial"/>
                <a:sym typeface="Arial"/>
              </a:rPr>
              <a:t>Cada </a:t>
            </a:r>
            <a:r>
              <a:rPr lang="en-US" sz="1300" b="0" i="0" u="none" strike="noStrike" cap="none" dirty="0" err="1">
                <a:solidFill>
                  <a:srgbClr val="262626"/>
                </a:solidFill>
                <a:latin typeface="Arial"/>
                <a:ea typeface="Arial"/>
                <a:cs typeface="Arial"/>
                <a:sym typeface="Arial"/>
              </a:rPr>
              <a:t>nodo</a:t>
            </a:r>
            <a:r>
              <a:rPr lang="en-US" sz="1300" b="0" i="0" u="none" strike="noStrike" cap="none" dirty="0">
                <a:solidFill>
                  <a:srgbClr val="262626"/>
                </a:solidFill>
                <a:latin typeface="Arial"/>
                <a:ea typeface="Arial"/>
                <a:cs typeface="Arial"/>
                <a:sym typeface="Arial"/>
              </a:rPr>
              <a:t> hoja </a:t>
            </a:r>
            <a:r>
              <a:rPr lang="en-US" sz="1300" b="0" i="0" u="none" strike="noStrike" cap="none" dirty="0" err="1">
                <a:solidFill>
                  <a:srgbClr val="262626"/>
                </a:solidFill>
                <a:latin typeface="Arial"/>
                <a:ea typeface="Arial"/>
                <a:cs typeface="Arial"/>
                <a:sym typeface="Arial"/>
              </a:rPr>
              <a:t>corresponde</a:t>
            </a:r>
            <a:r>
              <a:rPr lang="en-US" sz="1300" b="0" i="0" u="none" strike="noStrike" cap="none" dirty="0">
                <a:solidFill>
                  <a:srgbClr val="262626"/>
                </a:solidFill>
                <a:latin typeface="Arial"/>
                <a:ea typeface="Arial"/>
                <a:cs typeface="Arial"/>
                <a:sym typeface="Arial"/>
              </a:rPr>
              <a:t> a </a:t>
            </a:r>
            <a:r>
              <a:rPr lang="en-US" sz="1300" b="0" i="0" u="none" strike="noStrike" cap="none" dirty="0" err="1">
                <a:solidFill>
                  <a:srgbClr val="262626"/>
                </a:solidFill>
                <a:latin typeface="Arial"/>
                <a:ea typeface="Arial"/>
                <a:cs typeface="Arial"/>
                <a:sym typeface="Arial"/>
              </a:rPr>
              <a:t>una</a:t>
            </a:r>
            <a:r>
              <a:rPr lang="en-US" sz="1300" b="0" i="0" u="none" strike="noStrike" cap="none" dirty="0">
                <a:solidFill>
                  <a:srgbClr val="262626"/>
                </a:solidFill>
                <a:latin typeface="Arial"/>
                <a:ea typeface="Arial"/>
                <a:cs typeface="Arial"/>
                <a:sym typeface="Arial"/>
              </a:rPr>
              <a:t> </a:t>
            </a:r>
            <a:r>
              <a:rPr lang="en-US" sz="1300" b="1" i="0" u="none" strike="noStrike" cap="none" dirty="0" err="1">
                <a:solidFill>
                  <a:srgbClr val="1429A0"/>
                </a:solidFill>
                <a:latin typeface="Arial"/>
                <a:ea typeface="Arial"/>
                <a:cs typeface="Arial"/>
                <a:sym typeface="Arial"/>
              </a:rPr>
              <a:t>región</a:t>
            </a:r>
            <a:r>
              <a:rPr lang="en-US" sz="1300" b="1" i="0" u="none" strike="noStrike" cap="none" dirty="0">
                <a:solidFill>
                  <a:srgbClr val="1429A0"/>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en</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espacio</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configuracional</a:t>
            </a:r>
            <a:r>
              <a:rPr lang="en-US" sz="1300" b="0" i="0" u="none" strike="noStrike" cap="none" dirty="0">
                <a:solidFill>
                  <a:srgbClr val="262626"/>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nvGrpSpPr>
          <p:cNvPr id="425" name="Google Shape;425;p113"/>
          <p:cNvGrpSpPr/>
          <p:nvPr/>
        </p:nvGrpSpPr>
        <p:grpSpPr>
          <a:xfrm>
            <a:off x="2305582" y="1976058"/>
            <a:ext cx="8373171" cy="2138562"/>
            <a:chOff x="1085849" y="2609850"/>
            <a:chExt cx="8373171" cy="2138562"/>
          </a:xfrm>
        </p:grpSpPr>
        <p:sp>
          <p:nvSpPr>
            <p:cNvPr id="426" name="Google Shape;426;p113"/>
            <p:cNvSpPr txBox="1"/>
            <p:nvPr/>
          </p:nvSpPr>
          <p:spPr>
            <a:xfrm>
              <a:off x="3835462" y="2609850"/>
              <a:ext cx="1549762" cy="292347"/>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¿Comes carne?</a:t>
              </a:r>
              <a:endParaRPr/>
            </a:p>
          </p:txBody>
        </p:sp>
        <p:cxnSp>
          <p:nvCxnSpPr>
            <p:cNvPr id="427" name="Google Shape;427;p113"/>
            <p:cNvCxnSpPr>
              <a:stCxn id="426" idx="2"/>
              <a:endCxn id="428" idx="0"/>
            </p:cNvCxnSpPr>
            <p:nvPr/>
          </p:nvCxnSpPr>
          <p:spPr>
            <a:xfrm rot="-5400000" flipH="1">
              <a:off x="5276493" y="2236047"/>
              <a:ext cx="521400" cy="1853700"/>
            </a:xfrm>
            <a:prstGeom prst="bentConnector3">
              <a:avLst>
                <a:gd name="adj1" fmla="val 256382"/>
              </a:avLst>
            </a:prstGeom>
            <a:noFill/>
            <a:ln w="12700" cap="flat" cmpd="sng">
              <a:solidFill>
                <a:srgbClr val="1429A0"/>
              </a:solidFill>
              <a:prstDash val="solid"/>
              <a:miter lim="800000"/>
              <a:headEnd type="none" w="sm" len="sm"/>
              <a:tailEnd type="triangle" w="med" len="med"/>
            </a:ln>
          </p:spPr>
        </p:cxnSp>
        <p:cxnSp>
          <p:nvCxnSpPr>
            <p:cNvPr id="429" name="Google Shape;429;p113"/>
            <p:cNvCxnSpPr>
              <a:stCxn id="426" idx="2"/>
              <a:endCxn id="430" idx="0"/>
            </p:cNvCxnSpPr>
            <p:nvPr/>
          </p:nvCxnSpPr>
          <p:spPr>
            <a:xfrm rot="5400000">
              <a:off x="3453993" y="2265747"/>
              <a:ext cx="519900" cy="1792800"/>
            </a:xfrm>
            <a:prstGeom prst="bentConnector3">
              <a:avLst>
                <a:gd name="adj1" fmla="val 257028"/>
              </a:avLst>
            </a:prstGeom>
            <a:noFill/>
            <a:ln w="12700" cap="flat" cmpd="sng">
              <a:solidFill>
                <a:srgbClr val="1429A0"/>
              </a:solidFill>
              <a:prstDash val="solid"/>
              <a:miter lim="800000"/>
              <a:headEnd type="none" w="sm" len="sm"/>
              <a:tailEnd type="triangle" w="med" len="med"/>
            </a:ln>
          </p:spPr>
        </p:cxnSp>
        <p:sp>
          <p:nvSpPr>
            <p:cNvPr id="430" name="Google Shape;430;p113"/>
            <p:cNvSpPr txBox="1"/>
            <p:nvPr/>
          </p:nvSpPr>
          <p:spPr>
            <a:xfrm>
              <a:off x="2042600" y="3421958"/>
              <a:ext cx="1549762" cy="292347"/>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¿Comes lácteos?</a:t>
              </a:r>
              <a:endParaRPr/>
            </a:p>
          </p:txBody>
        </p:sp>
        <p:sp>
          <p:nvSpPr>
            <p:cNvPr id="428" name="Google Shape;428;p113"/>
            <p:cNvSpPr txBox="1"/>
            <p:nvPr/>
          </p:nvSpPr>
          <p:spPr>
            <a:xfrm>
              <a:off x="5689103" y="3423718"/>
              <a:ext cx="1549762" cy="292388"/>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¿Regularmente?</a:t>
              </a:r>
              <a:endParaRPr/>
            </a:p>
          </p:txBody>
        </p:sp>
        <p:sp>
          <p:nvSpPr>
            <p:cNvPr id="431" name="Google Shape;431;p113"/>
            <p:cNvSpPr txBox="1"/>
            <p:nvPr/>
          </p:nvSpPr>
          <p:spPr>
            <a:xfrm>
              <a:off x="5977784" y="2855626"/>
              <a:ext cx="486200" cy="2923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1429A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sp>
          <p:nvSpPr>
            <p:cNvPr id="432" name="Google Shape;432;p113"/>
            <p:cNvSpPr txBox="1"/>
            <p:nvPr/>
          </p:nvSpPr>
          <p:spPr>
            <a:xfrm>
              <a:off x="2817481" y="2855626"/>
              <a:ext cx="486200" cy="2923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FF0000"/>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cxnSp>
          <p:nvCxnSpPr>
            <p:cNvPr id="433" name="Google Shape;433;p113"/>
            <p:cNvCxnSpPr>
              <a:stCxn id="430" idx="2"/>
              <a:endCxn id="434" idx="0"/>
            </p:cNvCxnSpPr>
            <p:nvPr/>
          </p:nvCxnSpPr>
          <p:spPr>
            <a:xfrm rot="-5400000" flipH="1">
              <a:off x="3023581" y="3508205"/>
              <a:ext cx="540000" cy="952200"/>
            </a:xfrm>
            <a:prstGeom prst="bentConnector3">
              <a:avLst>
                <a:gd name="adj1" fmla="val 249306"/>
              </a:avLst>
            </a:prstGeom>
            <a:noFill/>
            <a:ln w="12700" cap="flat" cmpd="sng">
              <a:solidFill>
                <a:srgbClr val="1429A0"/>
              </a:solidFill>
              <a:prstDash val="solid"/>
              <a:miter lim="800000"/>
              <a:headEnd type="none" w="sm" len="sm"/>
              <a:tailEnd type="triangle" w="med" len="med"/>
            </a:ln>
          </p:spPr>
        </p:cxnSp>
        <p:cxnSp>
          <p:nvCxnSpPr>
            <p:cNvPr id="435" name="Google Shape;435;p113"/>
            <p:cNvCxnSpPr>
              <a:stCxn id="430" idx="2"/>
              <a:endCxn id="436" idx="0"/>
            </p:cNvCxnSpPr>
            <p:nvPr/>
          </p:nvCxnSpPr>
          <p:spPr>
            <a:xfrm rot="5400000">
              <a:off x="2107831" y="3542855"/>
              <a:ext cx="538200" cy="881100"/>
            </a:xfrm>
            <a:prstGeom prst="bentConnector3">
              <a:avLst>
                <a:gd name="adj1" fmla="val 249965"/>
              </a:avLst>
            </a:prstGeom>
            <a:noFill/>
            <a:ln w="12700" cap="flat" cmpd="sng">
              <a:solidFill>
                <a:srgbClr val="1429A0"/>
              </a:solidFill>
              <a:prstDash val="solid"/>
              <a:miter lim="800000"/>
              <a:headEnd type="none" w="sm" len="sm"/>
              <a:tailEnd type="triangle" w="med" len="med"/>
            </a:ln>
          </p:spPr>
        </p:cxnSp>
        <p:sp>
          <p:nvSpPr>
            <p:cNvPr id="436" name="Google Shape;436;p113"/>
            <p:cNvSpPr txBox="1"/>
            <p:nvPr/>
          </p:nvSpPr>
          <p:spPr>
            <a:xfrm>
              <a:off x="1161360" y="4252491"/>
              <a:ext cx="1549762" cy="292388"/>
            </a:xfrm>
            <a:prstGeom prst="rect">
              <a:avLst/>
            </a:prstGeom>
            <a:solidFill>
              <a:srgbClr val="1429A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Vegano</a:t>
              </a:r>
              <a:endParaRPr/>
            </a:p>
          </p:txBody>
        </p:sp>
        <p:sp>
          <p:nvSpPr>
            <p:cNvPr id="434" name="Google Shape;434;p113"/>
            <p:cNvSpPr txBox="1"/>
            <p:nvPr/>
          </p:nvSpPr>
          <p:spPr>
            <a:xfrm>
              <a:off x="2994740" y="4254249"/>
              <a:ext cx="1549762" cy="292388"/>
            </a:xfrm>
            <a:prstGeom prst="rect">
              <a:avLst/>
            </a:prstGeom>
            <a:solidFill>
              <a:srgbClr val="1429A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Vegetariano</a:t>
              </a:r>
              <a:endParaRPr/>
            </a:p>
          </p:txBody>
        </p:sp>
        <p:sp>
          <p:nvSpPr>
            <p:cNvPr id="437" name="Google Shape;437;p113"/>
            <p:cNvSpPr txBox="1"/>
            <p:nvPr/>
          </p:nvSpPr>
          <p:spPr>
            <a:xfrm>
              <a:off x="3498137" y="3700550"/>
              <a:ext cx="486200" cy="2923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1429A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sp>
          <p:nvSpPr>
            <p:cNvPr id="438" name="Google Shape;438;p113"/>
            <p:cNvSpPr txBox="1"/>
            <p:nvPr/>
          </p:nvSpPr>
          <p:spPr>
            <a:xfrm>
              <a:off x="1677945" y="3700550"/>
              <a:ext cx="486200" cy="2923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FF0000"/>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cxnSp>
          <p:nvCxnSpPr>
            <p:cNvPr id="439" name="Google Shape;439;p113"/>
            <p:cNvCxnSpPr>
              <a:stCxn id="428" idx="2"/>
              <a:endCxn id="440" idx="0"/>
            </p:cNvCxnSpPr>
            <p:nvPr/>
          </p:nvCxnSpPr>
          <p:spPr>
            <a:xfrm rot="-5400000" flipH="1">
              <a:off x="6680134" y="3499956"/>
              <a:ext cx="540000" cy="972300"/>
            </a:xfrm>
            <a:prstGeom prst="bentConnector3">
              <a:avLst>
                <a:gd name="adj1" fmla="val 249313"/>
              </a:avLst>
            </a:prstGeom>
            <a:noFill/>
            <a:ln w="12700" cap="flat" cmpd="sng">
              <a:solidFill>
                <a:srgbClr val="1429A0"/>
              </a:solidFill>
              <a:prstDash val="solid"/>
              <a:miter lim="800000"/>
              <a:headEnd type="none" w="sm" len="sm"/>
              <a:tailEnd type="triangle" w="med" len="med"/>
            </a:ln>
          </p:spPr>
        </p:cxnSp>
        <p:cxnSp>
          <p:nvCxnSpPr>
            <p:cNvPr id="441" name="Google Shape;441;p113"/>
            <p:cNvCxnSpPr>
              <a:stCxn id="428" idx="2"/>
              <a:endCxn id="442" idx="0"/>
            </p:cNvCxnSpPr>
            <p:nvPr/>
          </p:nvCxnSpPr>
          <p:spPr>
            <a:xfrm rot="5400000">
              <a:off x="5764384" y="3554706"/>
              <a:ext cx="538200" cy="861000"/>
            </a:xfrm>
            <a:prstGeom prst="bentConnector3">
              <a:avLst>
                <a:gd name="adj1" fmla="val 349954"/>
              </a:avLst>
            </a:prstGeom>
            <a:noFill/>
            <a:ln w="12700" cap="flat" cmpd="sng">
              <a:solidFill>
                <a:srgbClr val="1429A0"/>
              </a:solidFill>
              <a:prstDash val="solid"/>
              <a:miter lim="800000"/>
              <a:headEnd type="none" w="sm" len="sm"/>
              <a:tailEnd type="triangle" w="med" len="med"/>
            </a:ln>
          </p:spPr>
        </p:cxnSp>
        <p:sp>
          <p:nvSpPr>
            <p:cNvPr id="442" name="Google Shape;442;p113"/>
            <p:cNvSpPr txBox="1"/>
            <p:nvPr/>
          </p:nvSpPr>
          <p:spPr>
            <a:xfrm>
              <a:off x="4828120" y="4254250"/>
              <a:ext cx="1549762" cy="292388"/>
            </a:xfrm>
            <a:prstGeom prst="rect">
              <a:avLst/>
            </a:prstGeom>
            <a:solidFill>
              <a:srgbClr val="1429A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flexitariano</a:t>
              </a:r>
              <a:endParaRPr/>
            </a:p>
          </p:txBody>
        </p:sp>
        <p:sp>
          <p:nvSpPr>
            <p:cNvPr id="440" name="Google Shape;440;p113"/>
            <p:cNvSpPr txBox="1"/>
            <p:nvPr/>
          </p:nvSpPr>
          <p:spPr>
            <a:xfrm>
              <a:off x="6661501" y="4256010"/>
              <a:ext cx="1549762" cy="492402"/>
            </a:xfrm>
            <a:prstGeom prst="rect">
              <a:avLst/>
            </a:prstGeom>
            <a:solidFill>
              <a:srgbClr val="1429A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Amante de la carne</a:t>
              </a:r>
              <a:endParaRPr/>
            </a:p>
          </p:txBody>
        </p:sp>
        <p:sp>
          <p:nvSpPr>
            <p:cNvPr id="443" name="Google Shape;443;p113"/>
            <p:cNvSpPr txBox="1"/>
            <p:nvPr/>
          </p:nvSpPr>
          <p:spPr>
            <a:xfrm>
              <a:off x="7144639" y="3700550"/>
              <a:ext cx="486200" cy="2923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1429A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sp>
          <p:nvSpPr>
            <p:cNvPr id="444" name="Google Shape;444;p113"/>
            <p:cNvSpPr txBox="1"/>
            <p:nvPr/>
          </p:nvSpPr>
          <p:spPr>
            <a:xfrm>
              <a:off x="5324448" y="3700550"/>
              <a:ext cx="486200" cy="2923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FF0000"/>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sp>
          <p:nvSpPr>
            <p:cNvPr id="445" name="Google Shape;445;p113"/>
            <p:cNvSpPr/>
            <p:nvPr/>
          </p:nvSpPr>
          <p:spPr>
            <a:xfrm>
              <a:off x="1085849" y="4177012"/>
              <a:ext cx="7191375" cy="453569"/>
            </a:xfrm>
            <a:prstGeom prst="roundRect">
              <a:avLst>
                <a:gd name="adj" fmla="val 0"/>
              </a:avLst>
            </a:prstGeom>
            <a:noFill/>
            <a:ln w="1905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Arial"/>
                <a:ea typeface="Arial"/>
                <a:cs typeface="Arial"/>
                <a:sym typeface="Arial"/>
              </a:endParaRPr>
            </a:p>
          </p:txBody>
        </p:sp>
        <p:sp>
          <p:nvSpPr>
            <p:cNvPr id="446" name="Google Shape;446;p113"/>
            <p:cNvSpPr txBox="1"/>
            <p:nvPr/>
          </p:nvSpPr>
          <p:spPr>
            <a:xfrm>
              <a:off x="8327120" y="4168572"/>
              <a:ext cx="1131900"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b="0" i="0" u="none" strike="noStrike" cap="none">
                  <a:solidFill>
                    <a:srgbClr val="FF0000"/>
                  </a:solidFill>
                  <a:latin typeface="Arial"/>
                  <a:ea typeface="Arial"/>
                  <a:cs typeface="Arial"/>
                  <a:sym typeface="Arial"/>
                </a:rPr>
                <a:t>Respuesta prevista</a:t>
              </a:r>
              <a:endParaRPr/>
            </a:p>
          </p:txBody>
        </p:sp>
      </p:grpSp>
      <p:sp>
        <p:nvSpPr>
          <p:cNvPr id="447" name="Google Shape;447;p113"/>
          <p:cNvSpPr/>
          <p:nvPr/>
        </p:nvSpPr>
        <p:spPr>
          <a:xfrm>
            <a:off x="1891934" y="1676644"/>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Ex</a:t>
            </a:r>
            <a:endParaRPr/>
          </a:p>
        </p:txBody>
      </p:sp>
      <p:sp>
        <p:nvSpPr>
          <p:cNvPr id="449" name="Google Shape;449;p113"/>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455" name="Google Shape;455;p114"/>
          <p:cNvGrpSpPr/>
          <p:nvPr/>
        </p:nvGrpSpPr>
        <p:grpSpPr>
          <a:xfrm>
            <a:off x="318419" y="1215836"/>
            <a:ext cx="8783192" cy="200055"/>
            <a:chOff x="559817" y="2136914"/>
            <a:chExt cx="8783192" cy="200055"/>
          </a:xfrm>
        </p:grpSpPr>
        <p:sp>
          <p:nvSpPr>
            <p:cNvPr id="456" name="Google Shape;456;p114"/>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57" name="Google Shape;457;p114"/>
            <p:cNvSpPr/>
            <p:nvPr/>
          </p:nvSpPr>
          <p:spPr>
            <a:xfrm>
              <a:off x="712182" y="2136914"/>
              <a:ext cx="863082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300" b="0" i="0" u="none" strike="noStrike" cap="none">
                  <a:solidFill>
                    <a:srgbClr val="262626"/>
                  </a:solidFill>
                  <a:latin typeface="Arial"/>
                  <a:ea typeface="Arial"/>
                  <a:cs typeface="Arial"/>
                  <a:sym typeface="Arial"/>
                </a:rPr>
                <a:t>Árbol de clasificación</a:t>
              </a:r>
              <a:endParaRPr sz="1400" b="0" i="0" u="none" strike="noStrike" cap="none">
                <a:solidFill>
                  <a:srgbClr val="000000"/>
                </a:solidFill>
                <a:latin typeface="Arial"/>
                <a:ea typeface="Arial"/>
                <a:cs typeface="Arial"/>
                <a:sym typeface="Arial"/>
              </a:endParaRPr>
            </a:p>
          </p:txBody>
        </p:sp>
      </p:grpSp>
      <p:sp>
        <p:nvSpPr>
          <p:cNvPr id="458" name="Google Shape;458;p114"/>
          <p:cNvSpPr/>
          <p:nvPr/>
        </p:nvSpPr>
        <p:spPr>
          <a:xfrm>
            <a:off x="429349" y="1503868"/>
            <a:ext cx="8673279" cy="345461"/>
          </a:xfrm>
          <a:prstGeom prst="rect">
            <a:avLst/>
          </a:prstGeom>
          <a:noFill/>
          <a:ln>
            <a:noFill/>
          </a:ln>
        </p:spPr>
        <p:txBody>
          <a:bodyPr spcFirstLastPara="1" wrap="square" lIns="0" tIns="72000" rIns="144000" bIns="72000" anchor="t" anchorCtr="0">
            <a:spAutoFit/>
          </a:bodyPr>
          <a:lstStyle/>
          <a:p>
            <a:pPr marL="182526" marR="0" lvl="0" indent="-182526" algn="l" rtl="0">
              <a:lnSpc>
                <a:spcPct val="100000"/>
              </a:lnSpc>
              <a:spcBef>
                <a:spcPts val="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La estructura del árbol se entrena minimizando la impureza (o entropía) de Gini.</a:t>
            </a:r>
            <a:endParaRPr sz="1400" b="0" i="0" u="none" strike="noStrike" cap="none">
              <a:solidFill>
                <a:srgbClr val="000000"/>
              </a:solidFill>
              <a:latin typeface="Arial"/>
              <a:ea typeface="Arial"/>
              <a:cs typeface="Arial"/>
              <a:sym typeface="Arial"/>
            </a:endParaRPr>
          </a:p>
        </p:txBody>
      </p:sp>
      <p:grpSp>
        <p:nvGrpSpPr>
          <p:cNvPr id="459" name="Google Shape;459;p114"/>
          <p:cNvGrpSpPr/>
          <p:nvPr/>
        </p:nvGrpSpPr>
        <p:grpSpPr>
          <a:xfrm>
            <a:off x="4752722" y="2058881"/>
            <a:ext cx="4041516" cy="2283467"/>
            <a:chOff x="9724696" y="2217376"/>
            <a:chExt cx="2053200" cy="1262333"/>
          </a:xfrm>
        </p:grpSpPr>
        <p:pic>
          <p:nvPicPr>
            <p:cNvPr id="460" name="Google Shape;460;p114"/>
            <p:cNvPicPr preferRelativeResize="0"/>
            <p:nvPr/>
          </p:nvPicPr>
          <p:blipFill rotWithShape="1">
            <a:blip r:embed="rId3">
              <a:alphaModFix/>
            </a:blip>
            <a:srcRect/>
            <a:stretch/>
          </p:blipFill>
          <p:spPr>
            <a:xfrm>
              <a:off x="9724696" y="2349000"/>
              <a:ext cx="1890000" cy="1080000"/>
            </a:xfrm>
            <a:prstGeom prst="rect">
              <a:avLst/>
            </a:prstGeom>
            <a:noFill/>
            <a:ln>
              <a:noFill/>
            </a:ln>
          </p:spPr>
        </p:pic>
        <p:sp>
          <p:nvSpPr>
            <p:cNvPr id="461" name="Google Shape;461;p114"/>
            <p:cNvSpPr txBox="1"/>
            <p:nvPr/>
          </p:nvSpPr>
          <p:spPr>
            <a:xfrm>
              <a:off x="11342468" y="3202710"/>
              <a:ext cx="435428"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62" name="Google Shape;462;p114"/>
            <p:cNvSpPr txBox="1"/>
            <p:nvPr/>
          </p:nvSpPr>
          <p:spPr>
            <a:xfrm>
              <a:off x="9724696" y="2217376"/>
              <a:ext cx="647405" cy="17014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nvGrpSpPr>
          <p:cNvPr id="463" name="Google Shape;463;p114"/>
          <p:cNvGrpSpPr/>
          <p:nvPr/>
        </p:nvGrpSpPr>
        <p:grpSpPr>
          <a:xfrm>
            <a:off x="641563" y="1965394"/>
            <a:ext cx="3826973" cy="2156929"/>
            <a:chOff x="1475420" y="2143024"/>
            <a:chExt cx="3826973" cy="2156929"/>
          </a:xfrm>
        </p:grpSpPr>
        <p:sp>
          <p:nvSpPr>
            <p:cNvPr id="464" name="Google Shape;464;p114"/>
            <p:cNvSpPr/>
            <p:nvPr/>
          </p:nvSpPr>
          <p:spPr>
            <a:xfrm>
              <a:off x="1475420" y="2143024"/>
              <a:ext cx="3826973" cy="88723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65" name="Google Shape;465;p114"/>
            <p:cNvSpPr/>
            <p:nvPr/>
          </p:nvSpPr>
          <p:spPr>
            <a:xfrm>
              <a:off x="1747056" y="3412722"/>
              <a:ext cx="3231554" cy="887231"/>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66" name="Google Shape;466;p114"/>
            <p:cNvSpPr txBox="1"/>
            <p:nvPr/>
          </p:nvSpPr>
          <p:spPr>
            <a:xfrm>
              <a:off x="3154880" y="3074168"/>
              <a:ext cx="46805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o</a:t>
              </a:r>
              <a:endParaRPr/>
            </a:p>
          </p:txBody>
        </p:sp>
      </p:grpSp>
      <p:sp>
        <p:nvSpPr>
          <p:cNvPr id="478" name="Google Shape;478;p114"/>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7880F1C2-2406-7674-5FFF-EE52030F8C6F}"/>
              </a:ext>
            </a:extLst>
          </p:cNvPr>
          <p:cNvPicPr>
            <a:picLocks noChangeAspect="1"/>
          </p:cNvPicPr>
          <p:nvPr/>
        </p:nvPicPr>
        <p:blipFill>
          <a:blip r:embed="rId8"/>
          <a:stretch>
            <a:fillRect/>
          </a:stretch>
        </p:blipFill>
        <p:spPr>
          <a:xfrm>
            <a:off x="852196" y="4342348"/>
            <a:ext cx="7801052" cy="1948360"/>
          </a:xfrm>
          <a:prstGeom prst="rect">
            <a:avLst/>
          </a:prstGeom>
        </p:spPr>
      </p:pic>
      <p:grpSp>
        <p:nvGrpSpPr>
          <p:cNvPr id="484" name="Google Shape;484;p115"/>
          <p:cNvGrpSpPr/>
          <p:nvPr/>
        </p:nvGrpSpPr>
        <p:grpSpPr>
          <a:xfrm>
            <a:off x="7102867" y="1065706"/>
            <a:ext cx="8783192" cy="200055"/>
            <a:chOff x="559817" y="2136914"/>
            <a:chExt cx="8783192" cy="200055"/>
          </a:xfrm>
        </p:grpSpPr>
        <p:sp>
          <p:nvSpPr>
            <p:cNvPr id="485" name="Google Shape;485;p115"/>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86" name="Google Shape;486;p115"/>
            <p:cNvSpPr/>
            <p:nvPr/>
          </p:nvSpPr>
          <p:spPr>
            <a:xfrm>
              <a:off x="712182" y="2136914"/>
              <a:ext cx="863082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300" b="0" i="0" u="none" strike="noStrike" cap="none" dirty="0">
                  <a:solidFill>
                    <a:srgbClr val="262626"/>
                  </a:solidFill>
                  <a:latin typeface="Arial"/>
                  <a:ea typeface="Arial"/>
                  <a:cs typeface="Arial"/>
                  <a:sym typeface="Arial"/>
                </a:rPr>
                <a:t>Árbol de </a:t>
              </a:r>
              <a:r>
                <a:rPr lang="en-US" sz="1300" b="0" i="0" u="none" strike="noStrike" cap="none" dirty="0" err="1">
                  <a:solidFill>
                    <a:srgbClr val="262626"/>
                  </a:solidFill>
                  <a:latin typeface="Arial"/>
                  <a:ea typeface="Arial"/>
                  <a:cs typeface="Arial"/>
                  <a:sym typeface="Arial"/>
                </a:rPr>
                <a:t>clasificación</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procedimiento</a:t>
              </a:r>
              <a:endParaRPr sz="1400" b="0" i="0" u="none" strike="noStrike" cap="none" dirty="0">
                <a:solidFill>
                  <a:srgbClr val="000000"/>
                </a:solidFill>
                <a:latin typeface="Arial"/>
                <a:ea typeface="Arial"/>
                <a:cs typeface="Arial"/>
                <a:sym typeface="Arial"/>
              </a:endParaRPr>
            </a:p>
          </p:txBody>
        </p:sp>
      </p:grpSp>
      <p:sp>
        <p:nvSpPr>
          <p:cNvPr id="487" name="Google Shape;487;p115"/>
          <p:cNvSpPr/>
          <p:nvPr/>
        </p:nvSpPr>
        <p:spPr>
          <a:xfrm>
            <a:off x="7213797" y="1353735"/>
            <a:ext cx="8673279" cy="1150810"/>
          </a:xfrm>
          <a:prstGeom prst="rect">
            <a:avLst/>
          </a:prstGeom>
          <a:noFill/>
          <a:ln>
            <a:noFill/>
          </a:ln>
        </p:spPr>
        <p:txBody>
          <a:bodyPr spcFirstLastPara="1" wrap="square" lIns="0" tIns="72000" rIns="144000" bIns="72000" anchor="t" anchorCtr="0">
            <a:spAutoFit/>
          </a:bodyPr>
          <a:lstStyle/>
          <a:p>
            <a:pPr marL="0" marR="0" lvl="0" indent="0" algn="l" rtl="0">
              <a:lnSpc>
                <a:spcPct val="100000"/>
              </a:lnSpc>
              <a:spcBef>
                <a:spcPts val="0"/>
              </a:spcBef>
              <a:spcAft>
                <a:spcPts val="0"/>
              </a:spcAft>
              <a:buNone/>
            </a:pPr>
            <a:r>
              <a:rPr lang="en-US" sz="1300" b="0" i="0" u="none" strike="noStrike" cap="none" dirty="0">
                <a:solidFill>
                  <a:srgbClr val="000000"/>
                </a:solidFill>
                <a:latin typeface="Arial"/>
                <a:ea typeface="Arial"/>
                <a:cs typeface="Arial"/>
                <a:sym typeface="Arial"/>
              </a:rPr>
              <a:t>a) Haz un árbol </a:t>
            </a:r>
            <a:r>
              <a:rPr lang="en-US" sz="1300" b="0" i="0" u="none" strike="noStrike" cap="none" dirty="0" err="1">
                <a:solidFill>
                  <a:srgbClr val="000000"/>
                </a:solidFill>
                <a:latin typeface="Arial"/>
                <a:ea typeface="Arial"/>
                <a:cs typeface="Arial"/>
                <a:sym typeface="Arial"/>
              </a:rPr>
              <a:t>básico</a:t>
            </a:r>
            <a:r>
              <a:rPr lang="en-US" sz="13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n-US" sz="1300" b="0" i="0" u="none" strike="noStrike" cap="none" dirty="0">
                <a:solidFill>
                  <a:srgbClr val="000000"/>
                </a:solidFill>
                <a:latin typeface="Arial"/>
                <a:ea typeface="Arial"/>
                <a:cs typeface="Arial"/>
                <a:sym typeface="Arial"/>
              </a:rPr>
              <a:t>b) </a:t>
            </a:r>
            <a:r>
              <a:rPr lang="en-US" sz="1300" b="0" i="0" u="none" strike="noStrike" cap="none" dirty="0" err="1">
                <a:solidFill>
                  <a:srgbClr val="000000"/>
                </a:solidFill>
                <a:latin typeface="Arial"/>
                <a:ea typeface="Arial"/>
                <a:cs typeface="Arial"/>
                <a:sym typeface="Arial"/>
              </a:rPr>
              <a:t>Pode</a:t>
            </a:r>
            <a:r>
              <a:rPr lang="en-US" sz="1300" b="0" i="0" u="none" strike="noStrike" cap="none" dirty="0">
                <a:solidFill>
                  <a:srgbClr val="000000"/>
                </a:solidFill>
                <a:latin typeface="Arial"/>
                <a:ea typeface="Arial"/>
                <a:cs typeface="Arial"/>
                <a:sym typeface="Arial"/>
              </a:rPr>
              <a:t> las </a:t>
            </a:r>
            <a:r>
              <a:rPr lang="en-US" sz="1300" b="0" i="0" u="none" strike="noStrike" cap="none" dirty="0" err="1">
                <a:solidFill>
                  <a:srgbClr val="000000"/>
                </a:solidFill>
                <a:latin typeface="Arial"/>
                <a:ea typeface="Arial"/>
                <a:cs typeface="Arial"/>
                <a:sym typeface="Arial"/>
              </a:rPr>
              <a:t>ramas</a:t>
            </a:r>
            <a:r>
              <a:rPr lang="en-US" sz="1300" b="0" i="0" u="none" strike="noStrike" cap="none" dirty="0">
                <a:solidFill>
                  <a:srgbClr val="000000"/>
                </a:solidFill>
                <a:latin typeface="Arial"/>
                <a:ea typeface="Arial"/>
                <a:cs typeface="Arial"/>
                <a:sym typeface="Arial"/>
              </a:rPr>
              <a:t> que no dan </a:t>
            </a:r>
            <a:r>
              <a:rPr lang="en-US" sz="1300" b="0" i="0" u="none" strike="noStrike" cap="none" dirty="0" err="1">
                <a:solidFill>
                  <a:srgbClr val="000000"/>
                </a:solidFill>
                <a:latin typeface="Arial"/>
                <a:ea typeface="Arial"/>
                <a:cs typeface="Arial"/>
                <a:sym typeface="Arial"/>
              </a:rPr>
              <a:t>mejor</a:t>
            </a:r>
            <a:r>
              <a:rPr lang="en-US" sz="1300" b="0" i="0" u="none" strike="noStrike" cap="none" dirty="0">
                <a:solidFill>
                  <a:srgbClr val="000000"/>
                </a:solidFill>
                <a:latin typeface="Arial"/>
                <a:ea typeface="Arial"/>
                <a:cs typeface="Arial"/>
                <a:sym typeface="Arial"/>
              </a:rPr>
              <a:t> </a:t>
            </a:r>
            <a:r>
              <a:rPr lang="en-US" sz="1300" b="0" i="0" u="none" strike="noStrike" cap="none" dirty="0" err="1">
                <a:solidFill>
                  <a:srgbClr val="000000"/>
                </a:solidFill>
                <a:latin typeface="Arial"/>
                <a:ea typeface="Arial"/>
                <a:cs typeface="Arial"/>
                <a:sym typeface="Arial"/>
              </a:rPr>
              <a:t>rendimiento</a:t>
            </a:r>
            <a:r>
              <a:rPr lang="en-US" sz="1300" b="0" i="0" u="none" strike="noStrike" cap="none" dirty="0">
                <a:solidFill>
                  <a:srgbClr val="000000"/>
                </a:solidFill>
                <a:latin typeface="Arial"/>
                <a:ea typeface="Arial"/>
                <a:cs typeface="Arial"/>
                <a:sym typeface="Arial"/>
              </a:rPr>
              <a:t>.</a:t>
            </a:r>
            <a:br>
              <a:rPr lang="en-US" sz="1300" b="0" i="0" u="none" strike="noStrike" cap="none" dirty="0">
                <a:solidFill>
                  <a:srgbClr val="000000"/>
                </a:solidFill>
                <a:latin typeface="Arial"/>
                <a:ea typeface="Arial"/>
                <a:cs typeface="Arial"/>
                <a:sym typeface="Arial"/>
              </a:rPr>
            </a:br>
            <a:r>
              <a:rPr lang="en-US" sz="1300" b="0" i="0" u="none" strike="noStrike" cap="none" dirty="0">
                <a:solidFill>
                  <a:srgbClr val="000000"/>
                </a:solidFill>
                <a:latin typeface="Arial"/>
                <a:ea typeface="Arial"/>
                <a:cs typeface="Arial"/>
                <a:sym typeface="Arial"/>
              </a:rPr>
              <a:t>La </a:t>
            </a:r>
            <a:r>
              <a:rPr lang="en-US" sz="1300" b="0" i="0" u="none" strike="noStrike" cap="none" dirty="0" err="1">
                <a:solidFill>
                  <a:srgbClr val="000000"/>
                </a:solidFill>
                <a:latin typeface="Arial"/>
                <a:ea typeface="Arial"/>
                <a:cs typeface="Arial"/>
                <a:sym typeface="Arial"/>
              </a:rPr>
              <a:t>poda</a:t>
            </a:r>
            <a:r>
              <a:rPr lang="en-US" sz="1300" b="0" i="0" u="none" strike="noStrike" cap="none" dirty="0">
                <a:solidFill>
                  <a:srgbClr val="000000"/>
                </a:solidFill>
                <a:latin typeface="Arial"/>
                <a:ea typeface="Arial"/>
                <a:cs typeface="Arial"/>
                <a:sym typeface="Arial"/>
              </a:rPr>
              <a:t> se </a:t>
            </a:r>
            <a:r>
              <a:rPr lang="en-US" sz="1300" b="0" i="0" u="none" strike="noStrike" cap="none" dirty="0" err="1">
                <a:solidFill>
                  <a:srgbClr val="000000"/>
                </a:solidFill>
                <a:latin typeface="Arial"/>
                <a:ea typeface="Arial"/>
                <a:cs typeface="Arial"/>
                <a:sym typeface="Arial"/>
              </a:rPr>
              <a:t>puede</a:t>
            </a:r>
            <a:r>
              <a:rPr lang="en-US" sz="1300" b="0" i="0" u="none" strike="noStrike" cap="none" dirty="0">
                <a:solidFill>
                  <a:srgbClr val="000000"/>
                </a:solidFill>
                <a:latin typeface="Arial"/>
                <a:ea typeface="Arial"/>
                <a:cs typeface="Arial"/>
                <a:sym typeface="Arial"/>
              </a:rPr>
              <a:t> </a:t>
            </a:r>
            <a:r>
              <a:rPr lang="en-US" sz="1300" b="0" i="0" u="none" strike="noStrike" cap="none" dirty="0" err="1">
                <a:solidFill>
                  <a:srgbClr val="000000"/>
                </a:solidFill>
                <a:latin typeface="Arial"/>
                <a:ea typeface="Arial"/>
                <a:cs typeface="Arial"/>
                <a:sym typeface="Arial"/>
              </a:rPr>
              <a:t>realizar</a:t>
            </a:r>
            <a:r>
              <a:rPr lang="en-US" sz="1300" b="0" i="0" u="none" strike="noStrike" cap="none" dirty="0">
                <a:solidFill>
                  <a:srgbClr val="000000"/>
                </a:solidFill>
                <a:latin typeface="Arial"/>
                <a:ea typeface="Arial"/>
                <a:cs typeface="Arial"/>
                <a:sym typeface="Arial"/>
              </a:rPr>
              <a:t> </a:t>
            </a:r>
            <a:r>
              <a:rPr lang="en-US" sz="1300" b="0" i="0" u="none" strike="noStrike" cap="none" dirty="0" err="1">
                <a:solidFill>
                  <a:srgbClr val="000000"/>
                </a:solidFill>
                <a:latin typeface="Arial"/>
                <a:ea typeface="Arial"/>
                <a:cs typeface="Arial"/>
                <a:sym typeface="Arial"/>
              </a:rPr>
              <a:t>durante</a:t>
            </a:r>
            <a:r>
              <a:rPr lang="en-US" sz="1300" b="0" i="0" u="none" strike="noStrike" cap="none" dirty="0">
                <a:solidFill>
                  <a:srgbClr val="000000"/>
                </a:solidFill>
                <a:latin typeface="Arial"/>
                <a:ea typeface="Arial"/>
                <a:cs typeface="Arial"/>
                <a:sym typeface="Arial"/>
              </a:rPr>
              <a:t> </a:t>
            </a:r>
            <a:r>
              <a:rPr lang="en-US" sz="1300" b="0" i="0" u="none" strike="noStrike" cap="none" dirty="0" err="1">
                <a:solidFill>
                  <a:srgbClr val="000000"/>
                </a:solidFill>
                <a:latin typeface="Arial"/>
                <a:ea typeface="Arial"/>
                <a:cs typeface="Arial"/>
                <a:sym typeface="Arial"/>
              </a:rPr>
              <a:t>el</a:t>
            </a:r>
            <a:r>
              <a:rPr lang="en-US" sz="1300" b="0" i="0" u="none" strike="noStrike" cap="none" dirty="0">
                <a:solidFill>
                  <a:srgbClr val="000000"/>
                </a:solidFill>
                <a:latin typeface="Arial"/>
                <a:ea typeface="Arial"/>
                <a:cs typeface="Arial"/>
                <a:sym typeface="Arial"/>
              </a:rPr>
              <a:t> paso de </a:t>
            </a:r>
            <a:r>
              <a:rPr lang="en-US" sz="1300" b="0" i="0" u="none" strike="noStrike" cap="none" dirty="0" err="1">
                <a:solidFill>
                  <a:srgbClr val="000000"/>
                </a:solidFill>
                <a:latin typeface="Arial"/>
                <a:ea typeface="Arial"/>
                <a:cs typeface="Arial"/>
                <a:sym typeface="Arial"/>
              </a:rPr>
              <a:t>validación</a:t>
            </a:r>
            <a:r>
              <a:rPr lang="en-US" sz="1300" b="0" i="0" u="none" strike="noStrike" cap="none" dirty="0">
                <a:solidFill>
                  <a:srgbClr val="000000"/>
                </a:solidFill>
                <a:latin typeface="Arial"/>
                <a:ea typeface="Arial"/>
                <a:cs typeface="Arial"/>
                <a:sym typeface="Arial"/>
              </a:rPr>
              <a:t> </a:t>
            </a:r>
            <a:r>
              <a:rPr lang="en-US" sz="1300" b="0" i="0" u="none" strike="noStrike" cap="none" dirty="0" err="1">
                <a:solidFill>
                  <a:srgbClr val="000000"/>
                </a:solidFill>
                <a:latin typeface="Arial"/>
                <a:ea typeface="Arial"/>
                <a:cs typeface="Arial"/>
                <a:sym typeface="Arial"/>
              </a:rPr>
              <a:t>cruzada</a:t>
            </a:r>
            <a:r>
              <a:rPr lang="en-US" sz="13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n-US" sz="1300" b="0" i="0" u="none" strike="noStrike" cap="none" dirty="0">
                <a:solidFill>
                  <a:srgbClr val="000000"/>
                </a:solidFill>
                <a:latin typeface="Arial"/>
                <a:ea typeface="Arial"/>
                <a:cs typeface="Arial"/>
                <a:sym typeface="Arial"/>
              </a:rPr>
              <a:t>c) </a:t>
            </a:r>
            <a:r>
              <a:rPr lang="en-US" sz="1300" b="0" i="0" u="none" strike="noStrike" cap="none" dirty="0" err="1">
                <a:solidFill>
                  <a:srgbClr val="000000"/>
                </a:solidFill>
                <a:latin typeface="Arial"/>
                <a:ea typeface="Arial"/>
                <a:cs typeface="Arial"/>
                <a:sym typeface="Arial"/>
              </a:rPr>
              <a:t>Predecir</a:t>
            </a:r>
            <a:r>
              <a:rPr lang="en-US" sz="1300" b="0" i="0" u="none" strike="noStrike" cap="none" dirty="0">
                <a:solidFill>
                  <a:srgbClr val="000000"/>
                </a:solidFill>
                <a:latin typeface="Arial"/>
                <a:ea typeface="Arial"/>
                <a:cs typeface="Arial"/>
                <a:sym typeface="Arial"/>
              </a:rPr>
              <a:t> con </a:t>
            </a:r>
            <a:r>
              <a:rPr lang="en-US" sz="1300" b="0" i="0" u="none" strike="noStrike" cap="none" dirty="0" err="1">
                <a:solidFill>
                  <a:srgbClr val="000000"/>
                </a:solidFill>
                <a:latin typeface="Arial"/>
                <a:ea typeface="Arial"/>
                <a:cs typeface="Arial"/>
                <a:sym typeface="Arial"/>
              </a:rPr>
              <a:t>el</a:t>
            </a:r>
            <a:r>
              <a:rPr lang="en-US" sz="1300" b="0" i="0" u="none" strike="noStrike" cap="none" dirty="0">
                <a:solidFill>
                  <a:srgbClr val="000000"/>
                </a:solidFill>
                <a:latin typeface="Arial"/>
                <a:ea typeface="Arial"/>
                <a:cs typeface="Arial"/>
                <a:sym typeface="Arial"/>
              </a:rPr>
              <a:t> árbol </a:t>
            </a:r>
            <a:r>
              <a:rPr lang="en-US" sz="1300" b="0" i="0" u="none" strike="noStrike" cap="none" dirty="0" err="1">
                <a:solidFill>
                  <a:srgbClr val="000000"/>
                </a:solidFill>
                <a:latin typeface="Arial"/>
                <a:ea typeface="Arial"/>
                <a:cs typeface="Arial"/>
                <a:sym typeface="Arial"/>
              </a:rPr>
              <a:t>optimizado</a:t>
            </a:r>
            <a:r>
              <a:rPr lang="en-US" sz="13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0B15F8AE-44AA-7C7B-F44C-1C2BDC9BF498}"/>
              </a:ext>
            </a:extLst>
          </p:cNvPr>
          <p:cNvSpPr/>
          <p:nvPr/>
        </p:nvSpPr>
        <p:spPr>
          <a:xfrm>
            <a:off x="6943060" y="978195"/>
            <a:ext cx="5103628" cy="15263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36BD-3E7B-D52B-A303-A192F28AAE05}"/>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22F1BB10-8A8B-EF46-4F79-EF79D114719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7492FF7-3B0B-A788-097C-4407E0D98C5C}"/>
              </a:ext>
            </a:extLst>
          </p:cNvPr>
          <p:cNvSpPr>
            <a:spLocks noGrp="1"/>
          </p:cNvSpPr>
          <p:nvPr>
            <p:ph type="body" idx="2"/>
          </p:nvPr>
        </p:nvSpPr>
        <p:spPr/>
        <p:txBody>
          <a:bodyPr/>
          <a:lstStyle/>
          <a:p>
            <a:endParaRPr lang="en-US"/>
          </a:p>
        </p:txBody>
      </p:sp>
      <p:pic>
        <p:nvPicPr>
          <p:cNvPr id="6" name="Picture 5">
            <a:extLst>
              <a:ext uri="{FF2B5EF4-FFF2-40B4-BE49-F238E27FC236}">
                <a16:creationId xmlns:a16="http://schemas.microsoft.com/office/drawing/2014/main" id="{08D3AD6B-FE33-D6B6-225A-B8BE88EC4478}"/>
              </a:ext>
            </a:extLst>
          </p:cNvPr>
          <p:cNvPicPr>
            <a:picLocks noChangeAspect="1"/>
          </p:cNvPicPr>
          <p:nvPr/>
        </p:nvPicPr>
        <p:blipFill>
          <a:blip r:embed="rId2"/>
          <a:stretch>
            <a:fillRect/>
          </a:stretch>
        </p:blipFill>
        <p:spPr>
          <a:xfrm>
            <a:off x="0" y="347610"/>
            <a:ext cx="12192000" cy="6162779"/>
          </a:xfrm>
          <a:prstGeom prst="rect">
            <a:avLst/>
          </a:prstGeom>
        </p:spPr>
      </p:pic>
    </p:spTree>
    <p:extLst>
      <p:ext uri="{BB962C8B-B14F-4D97-AF65-F5344CB8AC3E}">
        <p14:creationId xmlns:p14="http://schemas.microsoft.com/office/powerpoint/2010/main" val="2300762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pSp>
        <p:nvGrpSpPr>
          <p:cNvPr id="495" name="Google Shape;495;p116"/>
          <p:cNvGrpSpPr/>
          <p:nvPr/>
        </p:nvGrpSpPr>
        <p:grpSpPr>
          <a:xfrm>
            <a:off x="1704406" y="1412779"/>
            <a:ext cx="8783192" cy="200055"/>
            <a:chOff x="559817" y="2136914"/>
            <a:chExt cx="8783192" cy="200055"/>
          </a:xfrm>
        </p:grpSpPr>
        <p:sp>
          <p:nvSpPr>
            <p:cNvPr id="496" name="Google Shape;496;p116"/>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97" name="Google Shape;497;p116"/>
            <p:cNvSpPr/>
            <p:nvPr/>
          </p:nvSpPr>
          <p:spPr>
            <a:xfrm>
              <a:off x="712182" y="2136914"/>
              <a:ext cx="863082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300" b="0" i="0" u="none" strike="noStrike" cap="none">
                  <a:solidFill>
                    <a:srgbClr val="262626"/>
                  </a:solidFill>
                  <a:latin typeface="Arial"/>
                  <a:ea typeface="Arial"/>
                  <a:cs typeface="Arial"/>
                  <a:sym typeface="Arial"/>
                </a:rPr>
                <a:t>Árbol de regresión</a:t>
              </a:r>
              <a:endParaRPr sz="1400" b="0" i="0" u="none" strike="noStrike" cap="none">
                <a:solidFill>
                  <a:srgbClr val="000000"/>
                </a:solidFill>
                <a:latin typeface="Arial"/>
                <a:ea typeface="Arial"/>
                <a:cs typeface="Arial"/>
                <a:sym typeface="Arial"/>
              </a:endParaRPr>
            </a:p>
          </p:txBody>
        </p:sp>
      </p:grpSp>
      <p:sp>
        <p:nvSpPr>
          <p:cNvPr id="498" name="Google Shape;498;p116"/>
          <p:cNvSpPr/>
          <p:nvPr/>
        </p:nvSpPr>
        <p:spPr>
          <a:xfrm>
            <a:off x="1815336" y="4494054"/>
            <a:ext cx="8673279" cy="950755"/>
          </a:xfrm>
          <a:prstGeom prst="rect">
            <a:avLst/>
          </a:prstGeom>
          <a:noFill/>
          <a:ln>
            <a:noFill/>
          </a:ln>
        </p:spPr>
        <p:txBody>
          <a:bodyPr spcFirstLastPara="1" wrap="square" lIns="0" tIns="72000" rIns="144000" bIns="72000" anchor="t" anchorCtr="0">
            <a:spAutoFit/>
          </a:bodyPr>
          <a:lstStyle/>
          <a:p>
            <a:pPr marL="182563" marR="0" lvl="0" indent="-182563" algn="l" rtl="0">
              <a:lnSpc>
                <a:spcPct val="100000"/>
              </a:lnSpc>
              <a:spcBef>
                <a:spcPts val="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Predice valores numéricos en lugar de categorías o clases.</a:t>
            </a:r>
            <a:endParaRPr sz="1400" b="0" i="0" u="none" strike="noStrike" cap="none">
              <a:solidFill>
                <a:srgbClr val="000000"/>
              </a:solidFill>
              <a:latin typeface="Arial"/>
              <a:ea typeface="Arial"/>
              <a:cs typeface="Arial"/>
              <a:sym typeface="Arial"/>
            </a:endParaRPr>
          </a:p>
          <a:p>
            <a:pPr marL="182563" marR="0" lvl="0" indent="-182563" algn="l" rtl="0">
              <a:lnSpc>
                <a:spcPct val="100000"/>
              </a:lnSpc>
              <a:spcBef>
                <a:spcPts val="80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Las condiciones se evalúan en los nodos y luego se ramifican.</a:t>
            </a:r>
            <a:endParaRPr sz="1400" b="0" i="0" u="none" strike="noStrike" cap="none">
              <a:solidFill>
                <a:srgbClr val="000000"/>
              </a:solidFill>
              <a:latin typeface="Arial"/>
              <a:ea typeface="Arial"/>
              <a:cs typeface="Arial"/>
              <a:sym typeface="Arial"/>
            </a:endParaRPr>
          </a:p>
          <a:p>
            <a:pPr marL="457200" marR="0" lvl="0" indent="-311150" algn="l" rtl="0">
              <a:lnSpc>
                <a:spcPct val="100000"/>
              </a:lnSpc>
              <a:spcBef>
                <a:spcPts val="80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Cada nodo hoja corresponde a una </a:t>
            </a:r>
            <a:r>
              <a:rPr lang="en-US" sz="1300" b="1" i="0" u="none" strike="noStrike" cap="none">
                <a:solidFill>
                  <a:srgbClr val="1429A0"/>
                </a:solidFill>
                <a:latin typeface="Arial"/>
                <a:ea typeface="Arial"/>
                <a:cs typeface="Arial"/>
                <a:sym typeface="Arial"/>
              </a:rPr>
              <a:t>región </a:t>
            </a:r>
            <a:r>
              <a:rPr lang="en-US" sz="1300" b="0" i="0" u="none" strike="noStrike" cap="none">
                <a:solidFill>
                  <a:srgbClr val="262626"/>
                </a:solidFill>
                <a:latin typeface="Arial"/>
                <a:ea typeface="Arial"/>
                <a:cs typeface="Arial"/>
                <a:sym typeface="Arial"/>
              </a:rPr>
              <a:t>en el espacio configuracional.</a:t>
            </a:r>
            <a:endParaRPr/>
          </a:p>
        </p:txBody>
      </p:sp>
      <p:sp>
        <p:nvSpPr>
          <p:cNvPr id="499" name="Google Shape;499;p116"/>
          <p:cNvSpPr/>
          <p:nvPr/>
        </p:nvSpPr>
        <p:spPr>
          <a:xfrm>
            <a:off x="1816791" y="1772338"/>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Ex</a:t>
            </a:r>
            <a:endParaRPr/>
          </a:p>
        </p:txBody>
      </p:sp>
      <p:grpSp>
        <p:nvGrpSpPr>
          <p:cNvPr id="500" name="Google Shape;500;p116"/>
          <p:cNvGrpSpPr/>
          <p:nvPr/>
        </p:nvGrpSpPr>
        <p:grpSpPr>
          <a:xfrm>
            <a:off x="2735263" y="2065643"/>
            <a:ext cx="7573070" cy="2095872"/>
            <a:chOff x="1590675" y="2065643"/>
            <a:chExt cx="7573070" cy="2095872"/>
          </a:xfrm>
        </p:grpSpPr>
        <p:sp>
          <p:nvSpPr>
            <p:cNvPr id="501" name="Google Shape;501;p116"/>
            <p:cNvSpPr txBox="1"/>
            <p:nvPr/>
          </p:nvSpPr>
          <p:spPr>
            <a:xfrm>
              <a:off x="3482893" y="2065643"/>
              <a:ext cx="1549762" cy="307777"/>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¿Experiencia &lt; 5?</a:t>
              </a:r>
              <a:endParaRPr sz="1400" b="0" i="0" u="none" strike="noStrike" cap="none">
                <a:solidFill>
                  <a:srgbClr val="000000"/>
                </a:solidFill>
                <a:latin typeface="Arial"/>
                <a:ea typeface="Arial"/>
                <a:cs typeface="Arial"/>
                <a:sym typeface="Arial"/>
              </a:endParaRPr>
            </a:p>
          </p:txBody>
        </p:sp>
        <p:cxnSp>
          <p:nvCxnSpPr>
            <p:cNvPr id="502" name="Google Shape;502;p116"/>
            <p:cNvCxnSpPr>
              <a:stCxn id="501" idx="2"/>
              <a:endCxn id="503" idx="0"/>
            </p:cNvCxnSpPr>
            <p:nvPr/>
          </p:nvCxnSpPr>
          <p:spPr>
            <a:xfrm rot="-5400000" flipH="1">
              <a:off x="4911174" y="1720020"/>
              <a:ext cx="514500" cy="1821300"/>
            </a:xfrm>
            <a:prstGeom prst="bentConnector3">
              <a:avLst>
                <a:gd name="adj1" fmla="val 50000"/>
              </a:avLst>
            </a:prstGeom>
            <a:noFill/>
            <a:ln w="12700" cap="flat" cmpd="sng">
              <a:solidFill>
                <a:srgbClr val="1429A0"/>
              </a:solidFill>
              <a:prstDash val="solid"/>
              <a:miter lim="800000"/>
              <a:headEnd type="none" w="sm" len="sm"/>
              <a:tailEnd type="triangle" w="med" len="med"/>
            </a:ln>
          </p:spPr>
        </p:cxnSp>
        <p:cxnSp>
          <p:nvCxnSpPr>
            <p:cNvPr id="504" name="Google Shape;504;p116"/>
            <p:cNvCxnSpPr>
              <a:stCxn id="501" idx="2"/>
              <a:endCxn id="505" idx="0"/>
            </p:cNvCxnSpPr>
            <p:nvPr/>
          </p:nvCxnSpPr>
          <p:spPr>
            <a:xfrm rot="5400000">
              <a:off x="2678874" y="2131020"/>
              <a:ext cx="1336500" cy="1821300"/>
            </a:xfrm>
            <a:prstGeom prst="bentConnector3">
              <a:avLst>
                <a:gd name="adj1" fmla="val 50000"/>
              </a:avLst>
            </a:prstGeom>
            <a:noFill/>
            <a:ln w="12700" cap="flat" cmpd="sng">
              <a:solidFill>
                <a:srgbClr val="1429A0"/>
              </a:solidFill>
              <a:prstDash val="solid"/>
              <a:miter lim="800000"/>
              <a:headEnd type="none" w="sm" len="sm"/>
              <a:tailEnd type="triangle" w="med" len="med"/>
            </a:ln>
          </p:spPr>
        </p:cxnSp>
        <p:sp>
          <p:nvSpPr>
            <p:cNvPr id="506" name="Google Shape;506;p116"/>
            <p:cNvSpPr txBox="1"/>
            <p:nvPr/>
          </p:nvSpPr>
          <p:spPr>
            <a:xfrm>
              <a:off x="5592868" y="2302125"/>
              <a:ext cx="486200" cy="30777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00" b="0" i="0" u="none" strike="noStrike" cap="none">
                  <a:solidFill>
                    <a:srgbClr val="1429A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sp>
          <p:nvSpPr>
            <p:cNvPr id="507" name="Google Shape;507;p116"/>
            <p:cNvSpPr txBox="1"/>
            <p:nvPr/>
          </p:nvSpPr>
          <p:spPr>
            <a:xfrm>
              <a:off x="2436480" y="2302125"/>
              <a:ext cx="486200" cy="30777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00" b="0" i="0" u="none" strike="noStrike" cap="none">
                  <a:solidFill>
                    <a:srgbClr val="FF0000"/>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cxnSp>
          <p:nvCxnSpPr>
            <p:cNvPr id="508" name="Google Shape;508;p116"/>
            <p:cNvCxnSpPr>
              <a:stCxn id="503" idx="2"/>
              <a:endCxn id="509" idx="0"/>
            </p:cNvCxnSpPr>
            <p:nvPr/>
          </p:nvCxnSpPr>
          <p:spPr>
            <a:xfrm rot="-5400000" flipH="1">
              <a:off x="6284267" y="2990420"/>
              <a:ext cx="516300" cy="926700"/>
            </a:xfrm>
            <a:prstGeom prst="bentConnector3">
              <a:avLst>
                <a:gd name="adj1" fmla="val 50000"/>
              </a:avLst>
            </a:prstGeom>
            <a:noFill/>
            <a:ln w="12700" cap="flat" cmpd="sng">
              <a:solidFill>
                <a:srgbClr val="1429A0"/>
              </a:solidFill>
              <a:prstDash val="solid"/>
              <a:miter lim="800000"/>
              <a:headEnd type="none" w="sm" len="sm"/>
              <a:tailEnd type="triangle" w="med" len="med"/>
            </a:ln>
          </p:spPr>
        </p:cxnSp>
        <p:cxnSp>
          <p:nvCxnSpPr>
            <p:cNvPr id="510" name="Google Shape;510;p116"/>
            <p:cNvCxnSpPr>
              <a:stCxn id="503" idx="2"/>
              <a:endCxn id="511" idx="0"/>
            </p:cNvCxnSpPr>
            <p:nvPr/>
          </p:nvCxnSpPr>
          <p:spPr>
            <a:xfrm rot="5400000">
              <a:off x="5358467" y="2989520"/>
              <a:ext cx="514500" cy="926700"/>
            </a:xfrm>
            <a:prstGeom prst="bentConnector3">
              <a:avLst>
                <a:gd name="adj1" fmla="val 50000"/>
              </a:avLst>
            </a:prstGeom>
            <a:noFill/>
            <a:ln w="12700" cap="flat" cmpd="sng">
              <a:solidFill>
                <a:srgbClr val="1429A0"/>
              </a:solidFill>
              <a:prstDash val="solid"/>
              <a:miter lim="800000"/>
              <a:headEnd type="none" w="sm" len="sm"/>
              <a:tailEnd type="triangle" w="med" len="med"/>
            </a:ln>
          </p:spPr>
        </p:cxnSp>
        <p:grpSp>
          <p:nvGrpSpPr>
            <p:cNvPr id="512" name="Google Shape;512;p116"/>
            <p:cNvGrpSpPr/>
            <p:nvPr/>
          </p:nvGrpSpPr>
          <p:grpSpPr>
            <a:xfrm>
              <a:off x="1661601" y="2887843"/>
              <a:ext cx="5192347" cy="1114547"/>
              <a:chOff x="1661601" y="3425223"/>
              <a:chExt cx="5192347" cy="1114547"/>
            </a:xfrm>
          </p:grpSpPr>
          <p:sp>
            <p:nvSpPr>
              <p:cNvPr id="503" name="Google Shape;503;p116"/>
              <p:cNvSpPr txBox="1"/>
              <p:nvPr/>
            </p:nvSpPr>
            <p:spPr>
              <a:xfrm>
                <a:off x="5304186" y="3425223"/>
                <a:ext cx="1549762" cy="307777"/>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¿Rendimiento &lt;80%?</a:t>
                </a:r>
                <a:endParaRPr sz="1400" b="0" i="0" u="none" strike="noStrike" cap="none">
                  <a:solidFill>
                    <a:srgbClr val="000000"/>
                  </a:solidFill>
                  <a:latin typeface="Arial"/>
                  <a:ea typeface="Arial"/>
                  <a:cs typeface="Arial"/>
                  <a:sym typeface="Arial"/>
                </a:endParaRPr>
              </a:p>
            </p:txBody>
          </p:sp>
          <p:sp>
            <p:nvSpPr>
              <p:cNvPr id="505" name="Google Shape;505;p116"/>
              <p:cNvSpPr txBox="1"/>
              <p:nvPr/>
            </p:nvSpPr>
            <p:spPr>
              <a:xfrm>
                <a:off x="1661601" y="4247423"/>
                <a:ext cx="1549762" cy="292347"/>
              </a:xfrm>
              <a:prstGeom prst="rect">
                <a:avLst/>
              </a:prstGeom>
              <a:solidFill>
                <a:srgbClr val="1429A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Salario = 40.000</a:t>
                </a:r>
                <a:endParaRPr sz="1400" b="0" i="0" u="none" strike="noStrike" cap="none">
                  <a:solidFill>
                    <a:srgbClr val="000000"/>
                  </a:solidFill>
                  <a:latin typeface="Arial"/>
                  <a:ea typeface="Arial"/>
                  <a:cs typeface="Arial"/>
                  <a:sym typeface="Arial"/>
                </a:endParaRPr>
              </a:p>
            </p:txBody>
          </p:sp>
        </p:grpSp>
        <p:grpSp>
          <p:nvGrpSpPr>
            <p:cNvPr id="513" name="Google Shape;513;p116"/>
            <p:cNvGrpSpPr/>
            <p:nvPr/>
          </p:nvGrpSpPr>
          <p:grpSpPr>
            <a:xfrm>
              <a:off x="4377368" y="3710044"/>
              <a:ext cx="3403399" cy="294107"/>
              <a:chOff x="4377368" y="4247424"/>
              <a:chExt cx="3403399" cy="294107"/>
            </a:xfrm>
          </p:grpSpPr>
          <p:sp>
            <p:nvSpPr>
              <p:cNvPr id="511" name="Google Shape;511;p116"/>
              <p:cNvSpPr txBox="1"/>
              <p:nvPr/>
            </p:nvSpPr>
            <p:spPr>
              <a:xfrm>
                <a:off x="4377368" y="4247424"/>
                <a:ext cx="1549762" cy="292347"/>
              </a:xfrm>
              <a:prstGeom prst="rect">
                <a:avLst/>
              </a:prstGeom>
              <a:solidFill>
                <a:srgbClr val="1429A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Salario = 35.000</a:t>
                </a:r>
                <a:endParaRPr sz="1400" b="0" i="0" u="none" strike="noStrike" cap="none">
                  <a:solidFill>
                    <a:srgbClr val="000000"/>
                  </a:solidFill>
                  <a:latin typeface="Arial"/>
                  <a:ea typeface="Arial"/>
                  <a:cs typeface="Arial"/>
                  <a:sym typeface="Arial"/>
                </a:endParaRPr>
              </a:p>
            </p:txBody>
          </p:sp>
          <p:sp>
            <p:nvSpPr>
              <p:cNvPr id="509" name="Google Shape;509;p116"/>
              <p:cNvSpPr txBox="1"/>
              <p:nvPr/>
            </p:nvSpPr>
            <p:spPr>
              <a:xfrm>
                <a:off x="6231005" y="4249184"/>
                <a:ext cx="1549762" cy="292347"/>
              </a:xfrm>
              <a:prstGeom prst="rect">
                <a:avLst/>
              </a:prstGeom>
              <a:solidFill>
                <a:srgbClr val="1429A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Salario = 30.000</a:t>
                </a:r>
                <a:endParaRPr sz="1400" b="0" i="0" u="none" strike="noStrike" cap="none">
                  <a:solidFill>
                    <a:srgbClr val="000000"/>
                  </a:solidFill>
                  <a:latin typeface="Arial"/>
                  <a:ea typeface="Arial"/>
                  <a:cs typeface="Arial"/>
                  <a:sym typeface="Arial"/>
                </a:endParaRPr>
              </a:p>
            </p:txBody>
          </p:sp>
        </p:grpSp>
        <p:sp>
          <p:nvSpPr>
            <p:cNvPr id="514" name="Google Shape;514;p116"/>
            <p:cNvSpPr txBox="1"/>
            <p:nvPr/>
          </p:nvSpPr>
          <p:spPr>
            <a:xfrm>
              <a:off x="6651452" y="3147781"/>
              <a:ext cx="486200" cy="30777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00" b="0" i="0" u="none" strike="noStrike" cap="none">
                  <a:solidFill>
                    <a:srgbClr val="1429A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sp>
          <p:nvSpPr>
            <p:cNvPr id="515" name="Google Shape;515;p116"/>
            <p:cNvSpPr txBox="1"/>
            <p:nvPr/>
          </p:nvSpPr>
          <p:spPr>
            <a:xfrm>
              <a:off x="5021761" y="3147781"/>
              <a:ext cx="486200" cy="30777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00" b="0" i="0" u="none" strike="noStrike" cap="none">
                  <a:solidFill>
                    <a:srgbClr val="FF0000"/>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sp>
          <p:nvSpPr>
            <p:cNvPr id="516" name="Google Shape;516;p116"/>
            <p:cNvSpPr/>
            <p:nvPr/>
          </p:nvSpPr>
          <p:spPr>
            <a:xfrm>
              <a:off x="1590675" y="3632806"/>
              <a:ext cx="6315076" cy="453569"/>
            </a:xfrm>
            <a:prstGeom prst="roundRect">
              <a:avLst>
                <a:gd name="adj" fmla="val 0"/>
              </a:avLst>
            </a:prstGeom>
            <a:noFill/>
            <a:ln w="1905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Arial"/>
                <a:ea typeface="Arial"/>
                <a:cs typeface="Arial"/>
                <a:sym typeface="Arial"/>
              </a:endParaRPr>
            </a:p>
          </p:txBody>
        </p:sp>
        <p:sp>
          <p:nvSpPr>
            <p:cNvPr id="517" name="Google Shape;517;p116"/>
            <p:cNvSpPr txBox="1"/>
            <p:nvPr/>
          </p:nvSpPr>
          <p:spPr>
            <a:xfrm>
              <a:off x="8031845" y="3576740"/>
              <a:ext cx="1131900" cy="5847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300" b="0" i="0" u="none" strike="noStrike" cap="none">
                  <a:solidFill>
                    <a:srgbClr val="FF0000"/>
                  </a:solidFill>
                  <a:latin typeface="Arial"/>
                  <a:ea typeface="Arial"/>
                  <a:cs typeface="Arial"/>
                  <a:sym typeface="Arial"/>
                </a:rPr>
                <a:t>Respuesta prevista</a:t>
              </a:r>
              <a:endParaRPr/>
            </a:p>
          </p:txBody>
        </p:sp>
      </p:grpSp>
      <p:sp>
        <p:nvSpPr>
          <p:cNvPr id="518" name="Google Shape;518;p116"/>
          <p:cNvSpPr/>
          <p:nvPr/>
        </p:nvSpPr>
        <p:spPr>
          <a:xfrm>
            <a:off x="10599572" y="6491429"/>
            <a:ext cx="1038103" cy="24622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600" b="0" i="0" u="none" strike="noStrike" cap="none">
                <a:solidFill>
                  <a:srgbClr val="D8D8D8"/>
                </a:solidFill>
                <a:latin typeface="Arial"/>
                <a:ea typeface="Arial"/>
                <a:cs typeface="Arial"/>
                <a:sym typeface="Arial"/>
              </a:rPr>
              <a:t>UNIDAD 04</a:t>
            </a:r>
            <a:endParaRPr/>
          </a:p>
        </p:txBody>
      </p:sp>
      <p:sp>
        <p:nvSpPr>
          <p:cNvPr id="519" name="Google Shape;519;p116"/>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grpSp>
        <p:nvGrpSpPr>
          <p:cNvPr id="532" name="Google Shape;532;p117"/>
          <p:cNvGrpSpPr/>
          <p:nvPr/>
        </p:nvGrpSpPr>
        <p:grpSpPr>
          <a:xfrm>
            <a:off x="1704406" y="1412779"/>
            <a:ext cx="8783192" cy="200055"/>
            <a:chOff x="559817" y="2136914"/>
            <a:chExt cx="8783192" cy="200055"/>
          </a:xfrm>
        </p:grpSpPr>
        <p:sp>
          <p:nvSpPr>
            <p:cNvPr id="533" name="Google Shape;533;p117"/>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34" name="Google Shape;534;p117"/>
            <p:cNvSpPr/>
            <p:nvPr/>
          </p:nvSpPr>
          <p:spPr>
            <a:xfrm>
              <a:off x="712182" y="2136914"/>
              <a:ext cx="863082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300" b="0" i="0" u="none" strike="noStrike" cap="none">
                  <a:solidFill>
                    <a:srgbClr val="262626"/>
                  </a:solidFill>
                  <a:latin typeface="Arial"/>
                  <a:ea typeface="Arial"/>
                  <a:cs typeface="Arial"/>
                  <a:sym typeface="Arial"/>
                </a:rPr>
                <a:t>Árbol de regresión</a:t>
              </a:r>
              <a:endParaRPr sz="1400" b="0" i="0" u="none" strike="noStrike" cap="none">
                <a:solidFill>
                  <a:srgbClr val="000000"/>
                </a:solidFill>
                <a:latin typeface="Arial"/>
                <a:ea typeface="Arial"/>
                <a:cs typeface="Arial"/>
                <a:sym typeface="Arial"/>
              </a:endParaRPr>
            </a:p>
          </p:txBody>
        </p:sp>
      </p:grpSp>
      <p:sp>
        <p:nvSpPr>
          <p:cNvPr id="535" name="Google Shape;535;p117"/>
          <p:cNvSpPr/>
          <p:nvPr/>
        </p:nvSpPr>
        <p:spPr>
          <a:xfrm>
            <a:off x="1815336" y="5149751"/>
            <a:ext cx="8673279" cy="648108"/>
          </a:xfrm>
          <a:prstGeom prst="rect">
            <a:avLst/>
          </a:prstGeom>
          <a:noFill/>
          <a:ln>
            <a:noFill/>
          </a:ln>
        </p:spPr>
        <p:txBody>
          <a:bodyPr spcFirstLastPara="1" wrap="square" lIns="0" tIns="72000" rIns="144000" bIns="72000" anchor="t" anchorCtr="0">
            <a:spAutoFit/>
          </a:bodyPr>
          <a:lstStyle/>
          <a:p>
            <a:pPr marL="457200" marR="0" lvl="0" indent="-311150" algn="l" rtl="0">
              <a:lnSpc>
                <a:spcPct val="100000"/>
              </a:lnSpc>
              <a:spcBef>
                <a:spcPts val="80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Cada nodo hoja corresponde a una </a:t>
            </a:r>
            <a:r>
              <a:rPr lang="en-US" sz="1300" b="1" i="0" u="none" strike="noStrike" cap="none">
                <a:solidFill>
                  <a:srgbClr val="1429A0"/>
                </a:solidFill>
                <a:latin typeface="Arial"/>
                <a:ea typeface="Arial"/>
                <a:cs typeface="Arial"/>
                <a:sym typeface="Arial"/>
              </a:rPr>
              <a:t>región </a:t>
            </a:r>
            <a:r>
              <a:rPr lang="en-US" sz="1300" b="0" i="0" u="none" strike="noStrike" cap="none">
                <a:solidFill>
                  <a:srgbClr val="262626"/>
                </a:solidFill>
                <a:latin typeface="Arial"/>
                <a:ea typeface="Arial"/>
                <a:cs typeface="Arial"/>
                <a:sym typeface="Arial"/>
              </a:rPr>
              <a:t>en el espacio configuracional.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300" b="0" i="0" u="none" strike="noStrike" cap="none">
              <a:solidFill>
                <a:srgbClr val="262626"/>
              </a:solidFill>
              <a:latin typeface="Arial"/>
              <a:ea typeface="Arial"/>
              <a:cs typeface="Arial"/>
              <a:sym typeface="Arial"/>
            </a:endParaRPr>
          </a:p>
        </p:txBody>
      </p:sp>
      <p:sp>
        <p:nvSpPr>
          <p:cNvPr id="536" name="Google Shape;536;p117"/>
          <p:cNvSpPr/>
          <p:nvPr/>
        </p:nvSpPr>
        <p:spPr>
          <a:xfrm>
            <a:off x="1816791" y="1772338"/>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300" b="1" i="0" u="none" strike="noStrike" cap="none">
                <a:solidFill>
                  <a:schemeClr val="lt1"/>
                </a:solidFill>
                <a:latin typeface="Arial"/>
                <a:ea typeface="Arial"/>
                <a:cs typeface="Arial"/>
                <a:sym typeface="Arial"/>
              </a:rPr>
              <a:t>Ex</a:t>
            </a:r>
            <a:endParaRPr/>
          </a:p>
        </p:txBody>
      </p:sp>
      <p:grpSp>
        <p:nvGrpSpPr>
          <p:cNvPr id="537" name="Google Shape;537;p117"/>
          <p:cNvGrpSpPr/>
          <p:nvPr/>
        </p:nvGrpSpPr>
        <p:grpSpPr>
          <a:xfrm>
            <a:off x="3501108" y="2006952"/>
            <a:ext cx="5189238" cy="2907487"/>
            <a:chOff x="2356520" y="2539587"/>
            <a:chExt cx="5189238" cy="2907487"/>
          </a:xfrm>
        </p:grpSpPr>
        <p:sp>
          <p:nvSpPr>
            <p:cNvPr id="538" name="Google Shape;538;p117"/>
            <p:cNvSpPr/>
            <p:nvPr/>
          </p:nvSpPr>
          <p:spPr>
            <a:xfrm>
              <a:off x="3291018" y="2612025"/>
              <a:ext cx="4061848" cy="2238413"/>
            </a:xfrm>
            <a:prstGeom prst="rect">
              <a:avLst/>
            </a:prstGeom>
            <a:noFill/>
            <a:ln w="1905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39" name="Google Shape;539;p117"/>
            <p:cNvSpPr txBox="1"/>
            <p:nvPr/>
          </p:nvSpPr>
          <p:spPr>
            <a:xfrm rot="-5400000">
              <a:off x="1808453" y="3569879"/>
              <a:ext cx="1434648" cy="33851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Actuación</a:t>
              </a:r>
              <a:endParaRPr/>
            </a:p>
          </p:txBody>
        </p:sp>
        <p:cxnSp>
          <p:nvCxnSpPr>
            <p:cNvPr id="540" name="Google Shape;540;p117"/>
            <p:cNvCxnSpPr/>
            <p:nvPr/>
          </p:nvCxnSpPr>
          <p:spPr>
            <a:xfrm>
              <a:off x="4464297" y="2612025"/>
              <a:ext cx="0" cy="2238413"/>
            </a:xfrm>
            <a:prstGeom prst="straightConnector1">
              <a:avLst/>
            </a:prstGeom>
            <a:noFill/>
            <a:ln w="19050" cap="flat" cmpd="sng">
              <a:solidFill>
                <a:srgbClr val="FF0000"/>
              </a:solidFill>
              <a:prstDash val="solid"/>
              <a:miter lim="800000"/>
              <a:headEnd type="none" w="sm" len="sm"/>
              <a:tailEnd type="none" w="sm" len="sm"/>
            </a:ln>
          </p:spPr>
        </p:cxnSp>
        <p:cxnSp>
          <p:nvCxnSpPr>
            <p:cNvPr id="541" name="Google Shape;541;p117"/>
            <p:cNvCxnSpPr/>
            <p:nvPr/>
          </p:nvCxnSpPr>
          <p:spPr>
            <a:xfrm>
              <a:off x="3291018" y="3112402"/>
              <a:ext cx="1173279" cy="0"/>
            </a:xfrm>
            <a:prstGeom prst="straightConnector1">
              <a:avLst/>
            </a:prstGeom>
            <a:noFill/>
            <a:ln w="19050" cap="flat" cmpd="sng">
              <a:solidFill>
                <a:srgbClr val="FF0000"/>
              </a:solidFill>
              <a:prstDash val="solid"/>
              <a:miter lim="800000"/>
              <a:headEnd type="none" w="sm" len="sm"/>
              <a:tailEnd type="none" w="sm" len="sm"/>
            </a:ln>
          </p:spPr>
        </p:cxnSp>
        <p:sp>
          <p:nvSpPr>
            <p:cNvPr id="542" name="Google Shape;542;p117"/>
            <p:cNvSpPr txBox="1"/>
            <p:nvPr/>
          </p:nvSpPr>
          <p:spPr>
            <a:xfrm>
              <a:off x="2755649" y="4665435"/>
              <a:ext cx="505007"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70C0"/>
                  </a:solidFill>
                  <a:latin typeface="Arial"/>
                  <a:ea typeface="Arial"/>
                  <a:cs typeface="Arial"/>
                  <a:sym typeface="Arial"/>
                </a:rPr>
                <a:t>0 %</a:t>
              </a:r>
              <a:endParaRPr/>
            </a:p>
          </p:txBody>
        </p:sp>
        <p:sp>
          <p:nvSpPr>
            <p:cNvPr id="543" name="Google Shape;543;p117"/>
            <p:cNvSpPr txBox="1"/>
            <p:nvPr/>
          </p:nvSpPr>
          <p:spPr>
            <a:xfrm>
              <a:off x="2653849" y="2539587"/>
              <a:ext cx="606806"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70C0"/>
                  </a:solidFill>
                  <a:latin typeface="Arial"/>
                  <a:ea typeface="Arial"/>
                  <a:cs typeface="Arial"/>
                  <a:sym typeface="Arial"/>
                </a:rPr>
                <a:t>100 %</a:t>
              </a:r>
              <a:endParaRPr/>
            </a:p>
          </p:txBody>
        </p:sp>
        <p:sp>
          <p:nvSpPr>
            <p:cNvPr id="544" name="Google Shape;544;p117"/>
            <p:cNvSpPr txBox="1"/>
            <p:nvPr/>
          </p:nvSpPr>
          <p:spPr>
            <a:xfrm>
              <a:off x="2651703" y="2989809"/>
              <a:ext cx="60895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FF0000"/>
                  </a:solidFill>
                  <a:latin typeface="Arial"/>
                  <a:ea typeface="Arial"/>
                  <a:cs typeface="Arial"/>
                  <a:sym typeface="Arial"/>
                </a:rPr>
                <a:t>80%</a:t>
              </a:r>
              <a:endParaRPr/>
            </a:p>
          </p:txBody>
        </p:sp>
        <p:sp>
          <p:nvSpPr>
            <p:cNvPr id="545" name="Google Shape;545;p117"/>
            <p:cNvSpPr txBox="1"/>
            <p:nvPr/>
          </p:nvSpPr>
          <p:spPr>
            <a:xfrm>
              <a:off x="4143628" y="4924667"/>
              <a:ext cx="722745"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FF0000"/>
                  </a:solidFill>
                  <a:latin typeface="Arial"/>
                  <a:ea typeface="Arial"/>
                  <a:cs typeface="Arial"/>
                  <a:sym typeface="Arial"/>
                </a:rPr>
                <a:t>5 años</a:t>
              </a:r>
              <a:endParaRPr/>
            </a:p>
          </p:txBody>
        </p:sp>
        <p:sp>
          <p:nvSpPr>
            <p:cNvPr id="546" name="Google Shape;546;p117"/>
            <p:cNvSpPr txBox="1"/>
            <p:nvPr/>
          </p:nvSpPr>
          <p:spPr>
            <a:xfrm>
              <a:off x="6768651" y="4924668"/>
              <a:ext cx="777107"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70C0"/>
                  </a:solidFill>
                  <a:latin typeface="Arial"/>
                  <a:ea typeface="Arial"/>
                  <a:cs typeface="Arial"/>
                  <a:sym typeface="Arial"/>
                </a:rPr>
                <a:t>20 años</a:t>
              </a:r>
              <a:endParaRPr/>
            </a:p>
          </p:txBody>
        </p:sp>
        <p:sp>
          <p:nvSpPr>
            <p:cNvPr id="547" name="Google Shape;547;p117"/>
            <p:cNvSpPr txBox="1"/>
            <p:nvPr/>
          </p:nvSpPr>
          <p:spPr>
            <a:xfrm>
              <a:off x="3068288" y="4924667"/>
              <a:ext cx="637866"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100" b="0" i="0" u="none" strike="noStrike" cap="none">
                  <a:solidFill>
                    <a:srgbClr val="0070C0"/>
                  </a:solidFill>
                  <a:latin typeface="Arial"/>
                  <a:ea typeface="Arial"/>
                  <a:cs typeface="Arial"/>
                  <a:sym typeface="Arial"/>
                </a:rPr>
                <a:t>0 año</a:t>
              </a:r>
              <a:endParaRPr/>
            </a:p>
          </p:txBody>
        </p:sp>
        <p:sp>
          <p:nvSpPr>
            <p:cNvPr id="548" name="Google Shape;548;p117"/>
            <p:cNvSpPr/>
            <p:nvPr/>
          </p:nvSpPr>
          <p:spPr>
            <a:xfrm>
              <a:off x="3530819" y="2885767"/>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49" name="Google Shape;549;p117"/>
            <p:cNvSpPr/>
            <p:nvPr/>
          </p:nvSpPr>
          <p:spPr>
            <a:xfrm>
              <a:off x="3530819" y="3316036"/>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0" name="Google Shape;550;p117"/>
            <p:cNvSpPr/>
            <p:nvPr/>
          </p:nvSpPr>
          <p:spPr>
            <a:xfrm>
              <a:off x="3530819" y="4244228"/>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1" name="Google Shape;551;p117"/>
            <p:cNvSpPr/>
            <p:nvPr/>
          </p:nvSpPr>
          <p:spPr>
            <a:xfrm>
              <a:off x="3906022" y="3249567"/>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2" name="Google Shape;552;p117"/>
            <p:cNvSpPr/>
            <p:nvPr/>
          </p:nvSpPr>
          <p:spPr>
            <a:xfrm>
              <a:off x="3906022" y="3768411"/>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3" name="Google Shape;553;p117"/>
            <p:cNvSpPr/>
            <p:nvPr/>
          </p:nvSpPr>
          <p:spPr>
            <a:xfrm>
              <a:off x="3906022" y="4482979"/>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4" name="Google Shape;554;p117"/>
            <p:cNvSpPr/>
            <p:nvPr/>
          </p:nvSpPr>
          <p:spPr>
            <a:xfrm>
              <a:off x="4170602" y="2820665"/>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5" name="Google Shape;555;p117"/>
            <p:cNvSpPr/>
            <p:nvPr/>
          </p:nvSpPr>
          <p:spPr>
            <a:xfrm>
              <a:off x="4175692" y="3458072"/>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6" name="Google Shape;556;p117"/>
            <p:cNvSpPr/>
            <p:nvPr/>
          </p:nvSpPr>
          <p:spPr>
            <a:xfrm>
              <a:off x="4835944" y="2820665"/>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7" name="Google Shape;557;p117"/>
            <p:cNvSpPr/>
            <p:nvPr/>
          </p:nvSpPr>
          <p:spPr>
            <a:xfrm>
              <a:off x="4835471" y="3990586"/>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8" name="Google Shape;558;p117"/>
            <p:cNvSpPr/>
            <p:nvPr/>
          </p:nvSpPr>
          <p:spPr>
            <a:xfrm>
              <a:off x="4835471" y="3343726"/>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59" name="Google Shape;559;p117"/>
            <p:cNvSpPr/>
            <p:nvPr/>
          </p:nvSpPr>
          <p:spPr>
            <a:xfrm>
              <a:off x="5637576" y="3044144"/>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0" name="Google Shape;560;p117"/>
            <p:cNvSpPr/>
            <p:nvPr/>
          </p:nvSpPr>
          <p:spPr>
            <a:xfrm>
              <a:off x="5381105" y="4321112"/>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1" name="Google Shape;561;p117"/>
            <p:cNvSpPr/>
            <p:nvPr/>
          </p:nvSpPr>
          <p:spPr>
            <a:xfrm>
              <a:off x="5381105" y="3674252"/>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2" name="Google Shape;562;p117"/>
            <p:cNvSpPr/>
            <p:nvPr/>
          </p:nvSpPr>
          <p:spPr>
            <a:xfrm>
              <a:off x="7051110" y="3552824"/>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3" name="Google Shape;563;p117"/>
            <p:cNvSpPr/>
            <p:nvPr/>
          </p:nvSpPr>
          <p:spPr>
            <a:xfrm>
              <a:off x="6761086" y="3755865"/>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4" name="Google Shape;564;p117"/>
            <p:cNvSpPr/>
            <p:nvPr/>
          </p:nvSpPr>
          <p:spPr>
            <a:xfrm>
              <a:off x="6745170" y="3316036"/>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5" name="Google Shape;565;p117"/>
            <p:cNvSpPr/>
            <p:nvPr/>
          </p:nvSpPr>
          <p:spPr>
            <a:xfrm>
              <a:off x="6041121" y="2840852"/>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6" name="Google Shape;566;p117"/>
            <p:cNvSpPr/>
            <p:nvPr/>
          </p:nvSpPr>
          <p:spPr>
            <a:xfrm>
              <a:off x="6040650" y="4010774"/>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7" name="Google Shape;567;p117"/>
            <p:cNvSpPr/>
            <p:nvPr/>
          </p:nvSpPr>
          <p:spPr>
            <a:xfrm>
              <a:off x="6366986" y="3641010"/>
              <a:ext cx="106094" cy="108000"/>
            </a:xfrm>
            <a:prstGeom prst="ellipse">
              <a:avLst/>
            </a:prstGeom>
            <a:solidFill>
              <a:srgbClr val="C5D1F7">
                <a:alpha val="49019"/>
              </a:srgbClr>
            </a:solidFill>
            <a:ln w="12700" cap="flat" cmpd="sng">
              <a:solidFill>
                <a:srgbClr val="1D48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8" name="Google Shape;568;p117"/>
            <p:cNvSpPr txBox="1"/>
            <p:nvPr/>
          </p:nvSpPr>
          <p:spPr>
            <a:xfrm>
              <a:off x="3679041" y="3944351"/>
              <a:ext cx="393173" cy="400110"/>
            </a:xfrm>
            <a:prstGeom prst="rect">
              <a:avLst/>
            </a:prstGeom>
            <a:blipFill rotWithShape="1">
              <a:blip r:embed="rId3">
                <a:alphaModFix/>
              </a:blip>
              <a:stretch>
                <a:fillRect r="-15618" b="-151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69" name="Google Shape;569;p117"/>
            <p:cNvSpPr txBox="1"/>
            <p:nvPr/>
          </p:nvSpPr>
          <p:spPr>
            <a:xfrm>
              <a:off x="3680129" y="2693942"/>
              <a:ext cx="393173" cy="400110"/>
            </a:xfrm>
            <a:prstGeom prst="rect">
              <a:avLst/>
            </a:prstGeom>
            <a:blipFill rotWithShape="1">
              <a:blip r:embed="rId4">
                <a:alphaModFix/>
              </a:blip>
              <a:stretch>
                <a:fillRect r="-1561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70" name="Google Shape;570;p117"/>
            <p:cNvSpPr txBox="1"/>
            <p:nvPr/>
          </p:nvSpPr>
          <p:spPr>
            <a:xfrm>
              <a:off x="5694788" y="3496128"/>
              <a:ext cx="393173" cy="400110"/>
            </a:xfrm>
            <a:prstGeom prst="rect">
              <a:avLst/>
            </a:prstGeom>
            <a:blipFill rotWithShape="1">
              <a:blip r:embed="rId5">
                <a:alphaModFix/>
              </a:blip>
              <a:stretch>
                <a:fillRect r="-13842" b="-153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71" name="Google Shape;571;p117"/>
            <p:cNvSpPr txBox="1"/>
            <p:nvPr/>
          </p:nvSpPr>
          <p:spPr>
            <a:xfrm>
              <a:off x="4633151" y="5108560"/>
              <a:ext cx="1377586" cy="33851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600" b="1" i="0" u="none" strike="noStrike" cap="none">
                  <a:solidFill>
                    <a:schemeClr val="dk1"/>
                  </a:solidFill>
                  <a:latin typeface="Arial"/>
                  <a:ea typeface="Arial"/>
                  <a:cs typeface="Arial"/>
                  <a:sym typeface="Arial"/>
                </a:rPr>
                <a:t>Experiencia</a:t>
              </a:r>
              <a:endParaRPr/>
            </a:p>
          </p:txBody>
        </p:sp>
      </p:grpSp>
      <p:sp>
        <p:nvSpPr>
          <p:cNvPr id="572" name="Google Shape;572;p117"/>
          <p:cNvSpPr/>
          <p:nvPr/>
        </p:nvSpPr>
        <p:spPr>
          <a:xfrm>
            <a:off x="10599572" y="6491429"/>
            <a:ext cx="1038103" cy="24622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600" b="0" i="0" u="none" strike="noStrike" cap="none">
                <a:solidFill>
                  <a:srgbClr val="D8D8D8"/>
                </a:solidFill>
                <a:latin typeface="Arial"/>
                <a:ea typeface="Arial"/>
                <a:cs typeface="Arial"/>
                <a:sym typeface="Arial"/>
              </a:rPr>
              <a:t>UNIDAD 04</a:t>
            </a:r>
            <a:endParaRPr/>
          </a:p>
        </p:txBody>
      </p:sp>
      <p:sp>
        <p:nvSpPr>
          <p:cNvPr id="573" name="Google Shape;573;p117"/>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118"/>
          <p:cNvGrpSpPr/>
          <p:nvPr/>
        </p:nvGrpSpPr>
        <p:grpSpPr>
          <a:xfrm>
            <a:off x="1704406" y="1412779"/>
            <a:ext cx="8783192" cy="200055"/>
            <a:chOff x="559817" y="2136914"/>
            <a:chExt cx="8783192" cy="200055"/>
          </a:xfrm>
        </p:grpSpPr>
        <p:sp>
          <p:nvSpPr>
            <p:cNvPr id="580" name="Google Shape;580;p118"/>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81" name="Google Shape;581;p118"/>
            <p:cNvSpPr/>
            <p:nvPr/>
          </p:nvSpPr>
          <p:spPr>
            <a:xfrm>
              <a:off x="712182" y="2136914"/>
              <a:ext cx="863082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300" b="0" i="0" u="none" strike="noStrike" cap="none">
                  <a:solidFill>
                    <a:srgbClr val="262626"/>
                  </a:solidFill>
                  <a:latin typeface="Arial"/>
                  <a:ea typeface="Arial"/>
                  <a:cs typeface="Arial"/>
                  <a:sym typeface="Arial"/>
                </a:rPr>
                <a:t>Árbol de regresión</a:t>
              </a:r>
              <a:endParaRPr sz="1400" b="0" i="0" u="none" strike="noStrike" cap="none">
                <a:solidFill>
                  <a:srgbClr val="000000"/>
                </a:solidFill>
                <a:latin typeface="Arial"/>
                <a:ea typeface="Arial"/>
                <a:cs typeface="Arial"/>
                <a:sym typeface="Arial"/>
              </a:endParaRPr>
            </a:p>
          </p:txBody>
        </p:sp>
      </p:grpSp>
      <p:sp>
        <p:nvSpPr>
          <p:cNvPr id="582" name="Google Shape;582;p118"/>
          <p:cNvSpPr/>
          <p:nvPr/>
        </p:nvSpPr>
        <p:spPr>
          <a:xfrm>
            <a:off x="1815336" y="1700808"/>
            <a:ext cx="8673279" cy="648108"/>
          </a:xfrm>
          <a:prstGeom prst="rect">
            <a:avLst/>
          </a:prstGeom>
          <a:noFill/>
          <a:ln>
            <a:noFill/>
          </a:ln>
        </p:spPr>
        <p:txBody>
          <a:bodyPr spcFirstLastPara="1" wrap="square" lIns="0" tIns="72000" rIns="144000" bIns="72000" anchor="t" anchorCtr="0">
            <a:spAutoFit/>
          </a:bodyPr>
          <a:lstStyle/>
          <a:p>
            <a:pPr marL="182526" marR="0" lvl="0" indent="-182526" algn="l" rtl="0">
              <a:lnSpc>
                <a:spcPct val="100000"/>
              </a:lnSpc>
              <a:spcBef>
                <a:spcPts val="0"/>
              </a:spcBef>
              <a:spcAft>
                <a:spcPts val="0"/>
              </a:spcAft>
              <a:buClr>
                <a:srgbClr val="193EB0"/>
              </a:buClr>
              <a:buSzPts val="1300"/>
              <a:buFont typeface="Arial"/>
              <a:buChar char="‣"/>
            </a:pPr>
            <a:r>
              <a:rPr lang="en-US" sz="1300" b="0" i="0" u="none" strike="noStrike" cap="none">
                <a:solidFill>
                  <a:srgbClr val="000000"/>
                </a:solidFill>
                <a:latin typeface="Arial"/>
                <a:ea typeface="Arial"/>
                <a:cs typeface="Arial"/>
                <a:sym typeface="Arial"/>
              </a:rPr>
              <a:t>El espacio configuracional se divide en regiones: {𝑅_1,𝑅_2,⋯,𝑅_𝐽 }</a:t>
            </a:r>
            <a:endParaRPr sz="1400" b="0" i="0" u="none" strike="noStrike" cap="none">
              <a:solidFill>
                <a:srgbClr val="000000"/>
              </a:solidFill>
              <a:latin typeface="Arial"/>
              <a:ea typeface="Arial"/>
              <a:cs typeface="Arial"/>
              <a:sym typeface="Arial"/>
            </a:endParaRPr>
          </a:p>
          <a:p>
            <a:pPr marL="182526" marR="0" lvl="0" indent="-182526" algn="l" rtl="0">
              <a:lnSpc>
                <a:spcPct val="100000"/>
              </a:lnSpc>
              <a:spcBef>
                <a:spcPts val="800"/>
              </a:spcBef>
              <a:spcAft>
                <a:spcPts val="0"/>
              </a:spcAft>
              <a:buClr>
                <a:srgbClr val="193EB0"/>
              </a:buClr>
              <a:buSzPts val="1300"/>
              <a:buFont typeface="Arial"/>
              <a:buChar char="‣"/>
            </a:pPr>
            <a:r>
              <a:rPr lang="en-US" sz="1300" b="0" i="0" u="none" strike="noStrike" cap="none">
                <a:solidFill>
                  <a:srgbClr val="000000"/>
                </a:solidFill>
                <a:latin typeface="Arial"/>
                <a:ea typeface="Arial"/>
                <a:cs typeface="Arial"/>
                <a:sym typeface="Arial"/>
              </a:rPr>
              <a:t>La estructura de árbol se entrena minimizando el RSS (suma residual de cuadrados):</a:t>
            </a:r>
            <a:endParaRPr sz="1400" b="0" i="0" u="none" strike="noStrike" cap="none">
              <a:solidFill>
                <a:srgbClr val="000000"/>
              </a:solidFill>
              <a:latin typeface="Arial"/>
              <a:ea typeface="Arial"/>
              <a:cs typeface="Arial"/>
              <a:sym typeface="Arial"/>
            </a:endParaRPr>
          </a:p>
        </p:txBody>
      </p:sp>
      <p:sp>
        <p:nvSpPr>
          <p:cNvPr id="583" name="Google Shape;583;p118"/>
          <p:cNvSpPr/>
          <p:nvPr/>
        </p:nvSpPr>
        <p:spPr>
          <a:xfrm>
            <a:off x="1740399" y="3607449"/>
            <a:ext cx="8673279" cy="123031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84" name="Google Shape;584;p118"/>
          <p:cNvSpPr/>
          <p:nvPr/>
        </p:nvSpPr>
        <p:spPr>
          <a:xfrm>
            <a:off x="4788642" y="2381803"/>
            <a:ext cx="2614718" cy="94416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85" name="Google Shape;585;p118"/>
          <p:cNvSpPr txBox="1"/>
          <p:nvPr/>
        </p:nvSpPr>
        <p:spPr>
          <a:xfrm>
            <a:off x="1945867" y="5157193"/>
            <a:ext cx="746602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J es el número total de nodos hoja.</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El valor previsto en la j-ésima región y^Rj viene dado por la media de esa región.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Para las observaciones pertenecientes a la región Rj, se asigna la misma respuesta predicha y^Rj de forma análoga al árbol de clasificación.</a:t>
            </a:r>
            <a:endParaRPr sz="1400" b="0" i="0" u="none" strike="noStrike" cap="none">
              <a:solidFill>
                <a:srgbClr val="000000"/>
              </a:solidFill>
              <a:latin typeface="Arial"/>
              <a:ea typeface="Arial"/>
              <a:cs typeface="Arial"/>
              <a:sym typeface="Arial"/>
            </a:endParaRPr>
          </a:p>
        </p:txBody>
      </p:sp>
      <p:sp>
        <p:nvSpPr>
          <p:cNvPr id="586" name="Google Shape;586;p118"/>
          <p:cNvSpPr/>
          <p:nvPr/>
        </p:nvSpPr>
        <p:spPr>
          <a:xfrm>
            <a:off x="10599572" y="6491429"/>
            <a:ext cx="1038103" cy="24622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600" b="0" i="0" u="none" strike="noStrike" cap="none">
                <a:solidFill>
                  <a:srgbClr val="D8D8D8"/>
                </a:solidFill>
                <a:latin typeface="Arial"/>
                <a:ea typeface="Arial"/>
                <a:cs typeface="Arial"/>
                <a:sym typeface="Arial"/>
              </a:rPr>
              <a:t>UNIDAD 04</a:t>
            </a:r>
            <a:endParaRPr/>
          </a:p>
        </p:txBody>
      </p:sp>
      <p:sp>
        <p:nvSpPr>
          <p:cNvPr id="587" name="Google Shape;587;p118"/>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593" name="Google Shape;593;p119"/>
          <p:cNvGrpSpPr/>
          <p:nvPr/>
        </p:nvGrpSpPr>
        <p:grpSpPr>
          <a:xfrm>
            <a:off x="1704406" y="1412779"/>
            <a:ext cx="8783192" cy="200055"/>
            <a:chOff x="559817" y="2136914"/>
            <a:chExt cx="8783192" cy="200055"/>
          </a:xfrm>
        </p:grpSpPr>
        <p:sp>
          <p:nvSpPr>
            <p:cNvPr id="594" name="Google Shape;594;p119"/>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95" name="Google Shape;595;p119"/>
            <p:cNvSpPr/>
            <p:nvPr/>
          </p:nvSpPr>
          <p:spPr>
            <a:xfrm>
              <a:off x="712182" y="2136914"/>
              <a:ext cx="8630827"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300" b="0" i="0" u="none" strike="noStrike" cap="none">
                  <a:solidFill>
                    <a:srgbClr val="262626"/>
                  </a:solidFill>
                  <a:latin typeface="Arial"/>
                  <a:ea typeface="Arial"/>
                  <a:cs typeface="Arial"/>
                  <a:sym typeface="Arial"/>
                </a:rPr>
                <a:t>Hiperparámetros de Scikit-Learn DecisionTreeClassifier/Regressor:</a:t>
              </a:r>
              <a:endParaRPr sz="1400" b="0" i="0" u="none" strike="noStrike" cap="none">
                <a:solidFill>
                  <a:srgbClr val="000000"/>
                </a:solidFill>
                <a:latin typeface="Arial"/>
                <a:ea typeface="Arial"/>
                <a:cs typeface="Arial"/>
                <a:sym typeface="Arial"/>
              </a:endParaRPr>
            </a:p>
          </p:txBody>
        </p:sp>
      </p:grpSp>
      <p:sp>
        <p:nvSpPr>
          <p:cNvPr id="596" name="Google Shape;596;p119"/>
          <p:cNvSpPr/>
          <p:nvPr/>
        </p:nvSpPr>
        <p:spPr>
          <a:xfrm>
            <a:off x="1815336" y="3964050"/>
            <a:ext cx="8673279" cy="1348300"/>
          </a:xfrm>
          <a:prstGeom prst="rect">
            <a:avLst/>
          </a:prstGeom>
          <a:noFill/>
          <a:ln>
            <a:noFill/>
          </a:ln>
        </p:spPr>
        <p:txBody>
          <a:bodyPr spcFirstLastPara="1" wrap="square" lIns="0" tIns="72000" rIns="144000" bIns="72000" anchor="t" anchorCtr="0">
            <a:spAutoFit/>
          </a:bodyPr>
          <a:lstStyle/>
          <a:p>
            <a:pPr marL="182563" marR="0" lvl="0" indent="-182563" algn="l" rtl="0">
              <a:lnSpc>
                <a:spcPct val="100000"/>
              </a:lnSpc>
              <a:spcBef>
                <a:spcPts val="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Necesita ser ajustado para un rendimiento optimizado.</a:t>
            </a:r>
            <a:endParaRPr sz="1400" b="0" i="0" u="none" strike="noStrike" cap="none">
              <a:solidFill>
                <a:srgbClr val="000000"/>
              </a:solidFill>
              <a:latin typeface="Arial"/>
              <a:ea typeface="Arial"/>
              <a:cs typeface="Arial"/>
              <a:sym typeface="Arial"/>
            </a:endParaRPr>
          </a:p>
          <a:p>
            <a:pPr marL="182563" marR="0" lvl="0" indent="-182563" algn="l" rtl="0">
              <a:lnSpc>
                <a:spcPct val="150000"/>
              </a:lnSpc>
              <a:spcBef>
                <a:spcPts val="800"/>
              </a:spcBef>
              <a:spcAft>
                <a:spcPts val="0"/>
              </a:spcAft>
              <a:buClr>
                <a:srgbClr val="193EB0"/>
              </a:buClr>
              <a:buSzPts val="1300"/>
              <a:buFont typeface="Arial"/>
              <a:buChar char="‣"/>
            </a:pPr>
            <a:r>
              <a:rPr lang="en-US" sz="1300" b="0" i="0" u="none" strike="noStrike" cap="none">
                <a:solidFill>
                  <a:srgbClr val="262626"/>
                </a:solidFill>
                <a:latin typeface="Arial"/>
                <a:ea typeface="Arial"/>
                <a:cs typeface="Arial"/>
                <a:sym typeface="Arial"/>
              </a:rPr>
              <a:t>Se puede encontrar más información en:</a:t>
            </a:r>
            <a:br>
              <a:rPr lang="en-US" sz="1300" b="0" i="0" u="none" strike="noStrike" cap="none">
                <a:solidFill>
                  <a:srgbClr val="262626"/>
                </a:solidFill>
                <a:latin typeface="Arial"/>
                <a:ea typeface="Arial"/>
                <a:cs typeface="Arial"/>
                <a:sym typeface="Arial"/>
              </a:rPr>
            </a:br>
            <a:r>
              <a:rPr lang="en-US" sz="1300" b="0" i="0" u="none" strike="noStrike" cap="none">
                <a:solidFill>
                  <a:srgbClr val="262626"/>
                </a:solidFill>
                <a:latin typeface="Arial"/>
                <a:ea typeface="Arial"/>
                <a:cs typeface="Arial"/>
                <a:sym typeface="Arial"/>
              </a:rPr>
              <a:t>Clasificador:</a:t>
            </a:r>
            <a:r>
              <a:rPr lang="en-US" sz="1300" b="0" i="0" u="sng" strike="noStrike" cap="none">
                <a:solidFill>
                  <a:srgbClr val="262626"/>
                </a:solidFill>
                <a:latin typeface="Arial"/>
                <a:ea typeface="Arial"/>
                <a:cs typeface="Arial"/>
                <a:sym typeface="Arial"/>
                <a:hlinkClick r:id="rId3">
                  <a:extLst>
                    <a:ext uri="{A12FA001-AC4F-418D-AE19-62706E023703}">
                      <ahyp:hlinkClr xmlns:ahyp="http://schemas.microsoft.com/office/drawing/2018/hyperlinkcolor" val="tx"/>
                    </a:ext>
                  </a:extLst>
                </a:hlinkClick>
              </a:rPr>
              <a:t>https://scikit-learn.org/stable/modules/generated/sklearn.tree.DecisionTreeClassifier.html</a:t>
            </a:r>
            <a:r>
              <a:rPr lang="en-US" sz="1300" b="0" i="0" u="none" strike="noStrike" cap="none">
                <a:solidFill>
                  <a:srgbClr val="262626"/>
                </a:solidFill>
                <a:latin typeface="Arial"/>
                <a:ea typeface="Arial"/>
                <a:cs typeface="Arial"/>
                <a:sym typeface="Arial"/>
              </a:rPr>
              <a:t> </a:t>
            </a:r>
            <a:br>
              <a:rPr lang="en-US" sz="1300" b="0" i="0" u="none" strike="noStrike" cap="none">
                <a:solidFill>
                  <a:srgbClr val="262626"/>
                </a:solidFill>
                <a:latin typeface="Arial"/>
                <a:ea typeface="Arial"/>
                <a:cs typeface="Arial"/>
                <a:sym typeface="Arial"/>
              </a:rPr>
            </a:br>
            <a:r>
              <a:rPr lang="en-US" sz="1300" b="0" i="0" u="none" strike="noStrike" cap="none">
                <a:solidFill>
                  <a:srgbClr val="262626"/>
                </a:solidFill>
                <a:latin typeface="Arial"/>
                <a:ea typeface="Arial"/>
                <a:cs typeface="Arial"/>
                <a:sym typeface="Arial"/>
              </a:rPr>
              <a:t>Regresor:</a:t>
            </a:r>
            <a:r>
              <a:rPr lang="en-US" sz="1300" b="0" i="0" u="sng" strike="noStrike" cap="none">
                <a:solidFill>
                  <a:srgbClr val="262626"/>
                </a:solidFill>
                <a:latin typeface="Arial"/>
                <a:ea typeface="Arial"/>
                <a:cs typeface="Arial"/>
                <a:sym typeface="Arial"/>
                <a:hlinkClick r:id="rId4">
                  <a:extLst>
                    <a:ext uri="{A12FA001-AC4F-418D-AE19-62706E023703}">
                      <ahyp:hlinkClr xmlns:ahyp="http://schemas.microsoft.com/office/drawing/2018/hyperlinkcolor" val="tx"/>
                    </a:ext>
                  </a:extLst>
                </a:hlinkClick>
              </a:rPr>
              <a:t>https://scikit-learn.org/stable/modules/generated/sklearn.tree.DecisionTreeRegressor.html</a:t>
            </a:r>
            <a:r>
              <a:rPr lang="en-US" sz="1300" b="0" i="0" u="none" strike="noStrike" cap="none">
                <a:solidFill>
                  <a:srgbClr val="262626"/>
                </a:solidFill>
                <a:latin typeface="Arial"/>
                <a:ea typeface="Arial"/>
                <a:cs typeface="Arial"/>
                <a:sym typeface="Arial"/>
              </a:rPr>
              <a:t> </a:t>
            </a:r>
            <a:endParaRPr/>
          </a:p>
        </p:txBody>
      </p:sp>
      <p:graphicFrame>
        <p:nvGraphicFramePr>
          <p:cNvPr id="597" name="Google Shape;597;p119"/>
          <p:cNvGraphicFramePr/>
          <p:nvPr/>
        </p:nvGraphicFramePr>
        <p:xfrm>
          <a:off x="1815335" y="1773240"/>
          <a:ext cx="8673275" cy="2030435"/>
        </p:xfrm>
        <a:graphic>
          <a:graphicData uri="http://schemas.openxmlformats.org/drawingml/2006/table">
            <a:tbl>
              <a:tblPr>
                <a:noFill/>
                <a:tableStyleId>{FA344061-4F5B-4412-B8FF-835BBC82F135}</a:tableStyleId>
              </a:tblPr>
              <a:tblGrid>
                <a:gridCol w="2340725">
                  <a:extLst>
                    <a:ext uri="{9D8B030D-6E8A-4147-A177-3AD203B41FA5}">
                      <a16:colId xmlns:a16="http://schemas.microsoft.com/office/drawing/2014/main" val="20000"/>
                    </a:ext>
                  </a:extLst>
                </a:gridCol>
                <a:gridCol w="6332550">
                  <a:extLst>
                    <a:ext uri="{9D8B030D-6E8A-4147-A177-3AD203B41FA5}">
                      <a16:colId xmlns:a16="http://schemas.microsoft.com/office/drawing/2014/main" val="20001"/>
                    </a:ext>
                  </a:extLst>
                </a:gridCol>
              </a:tblGrid>
              <a:tr h="227775">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a:solidFill>
                            <a:srgbClr val="1D48D1"/>
                          </a:solidFill>
                          <a:latin typeface="Arial"/>
                          <a:ea typeface="Arial"/>
                          <a:cs typeface="Arial"/>
                          <a:sym typeface="Arial"/>
                        </a:rPr>
                        <a:t>Hiperparámetro</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D48D1"/>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a:solidFill>
                            <a:srgbClr val="1D48D1"/>
                          </a:solidFill>
                          <a:latin typeface="Arial"/>
                          <a:ea typeface="Arial"/>
                          <a:cs typeface="Arial"/>
                          <a:sym typeface="Arial"/>
                        </a:rPr>
                        <a:t>Explicación</a:t>
                      </a:r>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D48D1"/>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45125">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a:solidFill>
                            <a:srgbClr val="262626"/>
                          </a:solidFill>
                          <a:latin typeface="Arial"/>
                          <a:ea typeface="Arial"/>
                          <a:cs typeface="Arial"/>
                          <a:sym typeface="Arial"/>
                        </a:rPr>
                        <a:t>max_depth</a:t>
                      </a:r>
                      <a:endParaRPr sz="1300" b="0" u="none" strike="noStrike" cap="none">
                        <a:solidFill>
                          <a:srgbClr val="262626"/>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u="none" strike="noStrike" cap="none">
                          <a:solidFill>
                            <a:srgbClr val="262626"/>
                          </a:solidFill>
                          <a:latin typeface="Arial"/>
                          <a:ea typeface="Arial"/>
                          <a:cs typeface="Arial"/>
                          <a:sym typeface="Arial"/>
                        </a:rPr>
                        <a:t>La profundidad máxima de un árbol.</a:t>
                      </a:r>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45125">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a:solidFill>
                            <a:srgbClr val="262626"/>
                          </a:solidFill>
                          <a:latin typeface="Arial"/>
                          <a:ea typeface="Arial"/>
                          <a:cs typeface="Arial"/>
                          <a:sym typeface="Arial"/>
                        </a:rPr>
                        <a:t>min_samples_leaf</a:t>
                      </a:r>
                      <a:endParaRPr sz="1300" b="0" u="none" strike="noStrike" cap="none">
                        <a:solidFill>
                          <a:srgbClr val="262626"/>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u="none" strike="noStrike" cap="none">
                          <a:solidFill>
                            <a:srgbClr val="262626"/>
                          </a:solidFill>
                          <a:latin typeface="Arial"/>
                          <a:ea typeface="Arial"/>
                          <a:cs typeface="Arial"/>
                          <a:sym typeface="Arial"/>
                        </a:rPr>
                        <a:t>El número mínimo de puntos de muestra necesarios para estar en un nodo hoja.</a:t>
                      </a:r>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345125">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a:solidFill>
                            <a:srgbClr val="262626"/>
                          </a:solidFill>
                          <a:latin typeface="Arial"/>
                          <a:ea typeface="Arial"/>
                          <a:cs typeface="Arial"/>
                          <a:sym typeface="Arial"/>
                        </a:rPr>
                        <a:t>min_samples_Split</a:t>
                      </a:r>
                      <a:endParaRPr sz="1300" b="0" u="none" strike="noStrike" cap="none">
                        <a:solidFill>
                          <a:srgbClr val="262626"/>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u="none" strike="noStrike" cap="none">
                          <a:solidFill>
                            <a:srgbClr val="262626"/>
                          </a:solidFill>
                          <a:latin typeface="Arial"/>
                          <a:ea typeface="Arial"/>
                          <a:cs typeface="Arial"/>
                          <a:sym typeface="Arial"/>
                        </a:rPr>
                        <a:t>El número mínimo de puntos de muestra necesarios para dividir un nodo interno.</a:t>
                      </a:r>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345125">
                <a:tc>
                  <a:txBody>
                    <a:bodyPr/>
                    <a:lstStyle/>
                    <a:p>
                      <a:pPr marL="0" marR="0" lvl="0" indent="0" algn="ctr" rtl="0">
                        <a:lnSpc>
                          <a:spcPct val="100000"/>
                        </a:lnSpc>
                        <a:spcBef>
                          <a:spcPts val="0"/>
                        </a:spcBef>
                        <a:spcAft>
                          <a:spcPts val="0"/>
                        </a:spcAft>
                        <a:buClr>
                          <a:srgbClr val="262626"/>
                        </a:buClr>
                        <a:buSzPts val="1300"/>
                        <a:buFont typeface="Arial"/>
                        <a:buNone/>
                      </a:pPr>
                      <a:r>
                        <a:rPr lang="en-US" sz="1300" b="0" u="none" strike="noStrike" cap="none">
                          <a:solidFill>
                            <a:srgbClr val="262626"/>
                          </a:solidFill>
                          <a:latin typeface="Arial"/>
                          <a:ea typeface="Arial"/>
                          <a:cs typeface="Arial"/>
                          <a:sym typeface="Arial"/>
                        </a:rPr>
                        <a:t>max_features</a:t>
                      </a:r>
                      <a:endParaRPr sz="1300" b="0" u="none" strike="noStrike" cap="none">
                        <a:solidFill>
                          <a:srgbClr val="262626"/>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u="none" strike="noStrike" cap="none">
                          <a:solidFill>
                            <a:srgbClr val="262626"/>
                          </a:solidFill>
                          <a:latin typeface="Arial"/>
                          <a:ea typeface="Arial"/>
                          <a:cs typeface="Arial"/>
                          <a:sym typeface="Arial"/>
                        </a:rPr>
                        <a:t>El número de funciones a tener en cuenta al buscar la mejor división.</a:t>
                      </a:r>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345125">
                <a:tc>
                  <a:txBody>
                    <a:bodyPr/>
                    <a:lstStyle/>
                    <a:p>
                      <a:pPr marL="0" marR="0" lvl="0" indent="0" algn="ctr" rtl="0">
                        <a:lnSpc>
                          <a:spcPct val="100000"/>
                        </a:lnSpc>
                        <a:spcBef>
                          <a:spcPts val="0"/>
                        </a:spcBef>
                        <a:spcAft>
                          <a:spcPts val="0"/>
                        </a:spcAft>
                        <a:buClr>
                          <a:srgbClr val="000000"/>
                        </a:buClr>
                        <a:buSzPts val="1300"/>
                        <a:buFont typeface="Arial"/>
                        <a:buNone/>
                      </a:pPr>
                      <a:r>
                        <a:rPr lang="en-US" sz="1300" b="0" u="none" strike="noStrike" cap="none">
                          <a:solidFill>
                            <a:srgbClr val="262626"/>
                          </a:solidFill>
                          <a:latin typeface="Arial"/>
                          <a:ea typeface="Arial"/>
                          <a:cs typeface="Arial"/>
                          <a:sym typeface="Arial"/>
                        </a:rPr>
                        <a:t>max_leaf_nodes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u="none" strike="noStrike" cap="none">
                          <a:solidFill>
                            <a:srgbClr val="262626"/>
                          </a:solidFill>
                          <a:latin typeface="Arial"/>
                          <a:ea typeface="Arial"/>
                          <a:cs typeface="Arial"/>
                          <a:sym typeface="Arial"/>
                        </a:rPr>
                        <a:t>El número máximo de nodos hoja en el árbol.</a:t>
                      </a:r>
                      <a:endParaRP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98" name="Google Shape;598;p119"/>
          <p:cNvSpPr/>
          <p:nvPr/>
        </p:nvSpPr>
        <p:spPr>
          <a:xfrm>
            <a:off x="10599572" y="6491429"/>
            <a:ext cx="1038103" cy="24622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600" b="0" i="0" u="none" strike="noStrike" cap="none">
                <a:solidFill>
                  <a:srgbClr val="D8D8D8"/>
                </a:solidFill>
                <a:latin typeface="Arial"/>
                <a:ea typeface="Arial"/>
                <a:cs typeface="Arial"/>
                <a:sym typeface="Arial"/>
              </a:rPr>
              <a:t>UNIDAD 04</a:t>
            </a:r>
            <a:endParaRPr/>
          </a:p>
        </p:txBody>
      </p:sp>
      <p:sp>
        <p:nvSpPr>
          <p:cNvPr id="599" name="Google Shape;599;p119"/>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20"/>
          <p:cNvSpPr/>
          <p:nvPr/>
        </p:nvSpPr>
        <p:spPr>
          <a:xfrm>
            <a:off x="1691483" y="1523719"/>
            <a:ext cx="8797130"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C0C0C"/>
                </a:solidFill>
                <a:latin typeface="Arial"/>
                <a:ea typeface="Arial"/>
                <a:cs typeface="Arial"/>
                <a:sym typeface="Arial"/>
              </a:rPr>
              <a:t>Ejercicio de codificación #0308</a:t>
            </a:r>
            <a:endParaRPr/>
          </a:p>
        </p:txBody>
      </p:sp>
      <p:grpSp>
        <p:nvGrpSpPr>
          <p:cNvPr id="606" name="Google Shape;606;p120"/>
          <p:cNvGrpSpPr/>
          <p:nvPr/>
        </p:nvGrpSpPr>
        <p:grpSpPr>
          <a:xfrm>
            <a:off x="1703388" y="2060852"/>
            <a:ext cx="8797129" cy="3960439"/>
            <a:chOff x="558798" y="2060849"/>
            <a:chExt cx="8797129" cy="3960439"/>
          </a:xfrm>
        </p:grpSpPr>
        <p:sp>
          <p:nvSpPr>
            <p:cNvPr id="607" name="Google Shape;607;p120"/>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08" name="Google Shape;608;p120"/>
            <p:cNvGrpSpPr/>
            <p:nvPr/>
          </p:nvGrpSpPr>
          <p:grpSpPr>
            <a:xfrm>
              <a:off x="558798" y="3945816"/>
              <a:ext cx="8797129" cy="576572"/>
              <a:chOff x="4778069" y="4391025"/>
              <a:chExt cx="2349160" cy="431802"/>
            </a:xfrm>
          </p:grpSpPr>
          <p:sp>
            <p:nvSpPr>
              <p:cNvPr id="609" name="Google Shape;609;p120"/>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610" name="Google Shape;610;p120"/>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Siga los pasos de práctica en el archivo 'ex_0308.ipynb'.</a:t>
                </a:r>
                <a:endParaRPr sz="1400" b="0" i="0" u="none" strike="noStrike" cap="none">
                  <a:solidFill>
                    <a:srgbClr val="000000"/>
                  </a:solidFill>
                  <a:latin typeface="Arial"/>
                  <a:ea typeface="Arial"/>
                  <a:cs typeface="Arial"/>
                  <a:sym typeface="Arial"/>
                </a:endParaRPr>
              </a:p>
            </p:txBody>
          </p:sp>
        </p:grpSp>
        <p:pic>
          <p:nvPicPr>
            <p:cNvPr id="611" name="Google Shape;611;p120" descr="텍스트, 클립아트이(가) 표시된 사진  자동 생성된 설명"/>
            <p:cNvPicPr preferRelativeResize="0"/>
            <p:nvPr/>
          </p:nvPicPr>
          <p:blipFill rotWithShape="1">
            <a:blip r:embed="rId3">
              <a:alphaModFix/>
            </a:blip>
            <a:srcRect l="28593" t="14475" r="51947" b="14299"/>
            <a:stretch/>
          </p:blipFill>
          <p:spPr>
            <a:xfrm>
              <a:off x="4370123" y="2647560"/>
              <a:ext cx="1162577" cy="1174440"/>
            </a:xfrm>
            <a:prstGeom prst="ellipse">
              <a:avLst/>
            </a:prstGeom>
            <a:noFill/>
            <a:ln>
              <a:noFill/>
            </a:ln>
          </p:spPr>
        </p:pic>
      </p:grpSp>
      <p:sp>
        <p:nvSpPr>
          <p:cNvPr id="612" name="Google Shape;612;p120"/>
          <p:cNvSpPr/>
          <p:nvPr/>
        </p:nvSpPr>
        <p:spPr>
          <a:xfrm>
            <a:off x="10599572" y="6491429"/>
            <a:ext cx="1038103" cy="24622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600" b="0" i="0" u="none" strike="noStrike" cap="none">
                <a:solidFill>
                  <a:srgbClr val="D8D8D8"/>
                </a:solidFill>
                <a:latin typeface="Arial"/>
                <a:ea typeface="Arial"/>
                <a:cs typeface="Arial"/>
                <a:sym typeface="Arial"/>
              </a:rPr>
              <a:t>UNIDAD 04</a:t>
            </a:r>
            <a:endParaRPr/>
          </a:p>
        </p:txBody>
      </p:sp>
      <p:sp>
        <p:nvSpPr>
          <p:cNvPr id="613" name="Google Shape;613;p120"/>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21"/>
          <p:cNvSpPr txBox="1">
            <a:spLocks noGrp="1"/>
          </p:cNvSpPr>
          <p:nvPr>
            <p:ph type="ctrTitle"/>
          </p:nvPr>
        </p:nvSpPr>
        <p:spPr>
          <a:xfrm>
            <a:off x="5951975" y="3036100"/>
            <a:ext cx="5510400" cy="10836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SzPts val="5400"/>
              <a:buNone/>
            </a:pPr>
            <a:r>
              <a:rPr lang="en-US" b="1"/>
              <a:t>¡GRACIAS!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122"/>
          <p:cNvPicPr preferRelativeResize="0"/>
          <p:nvPr/>
        </p:nvPicPr>
        <p:blipFill rotWithShape="1">
          <a:blip r:embed="rId3">
            <a:alphaModFix/>
          </a:blip>
          <a:srcRect/>
          <a:stretch/>
        </p:blipFill>
        <p:spPr>
          <a:xfrm>
            <a:off x="1184" y="0"/>
            <a:ext cx="12189628" cy="6858000"/>
          </a:xfrm>
          <a:prstGeom prst="rect">
            <a:avLst/>
          </a:prstGeom>
          <a:noFill/>
          <a:ln>
            <a:noFill/>
          </a:ln>
        </p:spPr>
      </p:pic>
      <p:sp>
        <p:nvSpPr>
          <p:cNvPr id="626" name="Google Shape;626;p122"/>
          <p:cNvSpPr/>
          <p:nvPr/>
        </p:nvSpPr>
        <p:spPr>
          <a:xfrm>
            <a:off x="555323" y="5677032"/>
            <a:ext cx="11081100" cy="769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300"/>
              <a:buFont typeface="Arial"/>
              <a:buNone/>
            </a:pPr>
            <a:r>
              <a:rPr lang="en-US" sz="1000" b="0" i="0" u="none" strike="noStrike" cap="none">
                <a:solidFill>
                  <a:srgbClr val="FFFFFF"/>
                </a:solidFill>
                <a:latin typeface="Arial"/>
                <a:ea typeface="Arial"/>
                <a:cs typeface="Arial"/>
                <a:sym typeface="Arial"/>
              </a:rPr>
              <a:t>ⓒ2024 SAMSUNG. Todos los derechos reservados.</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600"/>
              </a:spcBef>
              <a:spcAft>
                <a:spcPts val="0"/>
              </a:spcAft>
              <a:buClr>
                <a:srgbClr val="FFFFFF"/>
              </a:buClr>
              <a:buSzPts val="1300"/>
              <a:buFont typeface="Arial"/>
              <a:buNone/>
            </a:pPr>
            <a:r>
              <a:rPr lang="en-US" sz="1000" b="0" i="0" u="none" strike="noStrike" cap="none">
                <a:solidFill>
                  <a:srgbClr val="FFFFFF"/>
                </a:solidFill>
                <a:latin typeface="Arial"/>
                <a:ea typeface="Arial"/>
                <a:cs typeface="Arial"/>
                <a:sym typeface="Arial"/>
              </a:rPr>
              <a:t>La oficina de Ciudadanía Corporativa de Samsung Electronics tiene los derechos de autor de este documento.</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n-US" sz="1000" b="0" i="0" u="none" strike="noStrike" cap="none">
                <a:solidFill>
                  <a:srgbClr val="FFFFFF"/>
                </a:solidFill>
                <a:latin typeface="Arial"/>
                <a:ea typeface="Arial"/>
                <a:cs typeface="Arial"/>
                <a:sym typeface="Arial"/>
              </a:rPr>
              <a:t>Este documento es una propiedad literaria protegida por la ley de derechos de autor, por lo que está prohibida su reimpresión y reproducción sin permiso.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n-US" sz="1000" b="0" i="0" u="none" strike="noStrike" cap="none">
                <a:solidFill>
                  <a:srgbClr val="FFFFFF"/>
                </a:solidFill>
                <a:latin typeface="Arial"/>
                <a:ea typeface="Arial"/>
                <a:cs typeface="Arial"/>
                <a:sym typeface="Arial"/>
              </a:rPr>
              <a:t>Para utilizar este documento fuera del plan de estudios de Samsung Innovation Campus, debe recibir el consentimiento por escrito del titular de los derechos de autor.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F5325AB6-0856-86D0-C832-23B590286E9F}"/>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2DF40362-624C-D470-8178-58D1349D3F3B}"/>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5A1B5F0F-C1A6-906A-B503-6D13427517EA}"/>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70824F28-7F3D-3CC5-A07B-2A4083AB0234}"/>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41FE320F-5A11-7956-B2DD-29A45A866552}"/>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a:solidFill>
                      <a:schemeClr val="lt1"/>
                    </a:solidFill>
                  </a:rPr>
                  <a:t>Examen teórico. </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BEED30B8-510F-8222-6BE4-92FE641EB4B4}"/>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4266928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5774-65D3-4411-3379-E4E6E32DC8E7}"/>
              </a:ext>
            </a:extLst>
          </p:cNvPr>
          <p:cNvSpPr>
            <a:spLocks noGrp="1"/>
          </p:cNvSpPr>
          <p:nvPr>
            <p:ph type="title"/>
          </p:nvPr>
        </p:nvSpPr>
        <p:spPr/>
        <p:txBody>
          <a:bodyPr/>
          <a:lstStyle/>
          <a:p>
            <a:r>
              <a:rPr lang="es-419" dirty="0"/>
              <a:t>EJERCICIO EN CLASE</a:t>
            </a:r>
            <a:endParaRPr lang="en-US" dirty="0"/>
          </a:p>
        </p:txBody>
      </p:sp>
      <p:sp>
        <p:nvSpPr>
          <p:cNvPr id="4" name="Rectangle 1">
            <a:extLst>
              <a:ext uri="{FF2B5EF4-FFF2-40B4-BE49-F238E27FC236}">
                <a16:creationId xmlns:a16="http://schemas.microsoft.com/office/drawing/2014/main" id="{535F5647-42F2-1579-EFFF-CA4D6867BB68}"/>
              </a:ext>
            </a:extLst>
          </p:cNvPr>
          <p:cNvSpPr>
            <a:spLocks noGrp="1" noChangeArrowheads="1"/>
          </p:cNvSpPr>
          <p:nvPr>
            <p:ph type="body" idx="1"/>
          </p:nvPr>
        </p:nvSpPr>
        <p:spPr bwMode="auto">
          <a:xfrm>
            <a:off x="336227" y="1190447"/>
            <a:ext cx="5237695" cy="5201424"/>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Carga de </a:t>
            </a:r>
            <a:r>
              <a:rPr kumimoji="0" lang="en-US" altLang="en-US" sz="1400" b="1" i="0" u="none" strike="noStrike" cap="none" normalizeH="0" baseline="0" dirty="0" err="1">
                <a:ln>
                  <a:noFill/>
                </a:ln>
                <a:solidFill>
                  <a:schemeClr val="tx1"/>
                </a:solidFill>
                <a:effectLst/>
                <a:latin typeface="Arial" panose="020B0604020202020204" pitchFamily="34" charset="0"/>
              </a:rPr>
              <a:t>datos</a:t>
            </a:r>
            <a:r>
              <a:rPr kumimoji="0" lang="en-US" altLang="en-US" sz="1400" b="1" i="0" u="none" strike="noStrike" cap="none" normalizeH="0" baseline="0" dirty="0">
                <a:ln>
                  <a:noFill/>
                </a:ln>
                <a:solidFill>
                  <a:schemeClr val="tx1"/>
                </a:solidFill>
                <a:effectLst/>
                <a:latin typeface="Arial" panose="020B0604020202020204" pitchFamily="34" charset="0"/>
              </a:rPr>
              <a:t> y </a:t>
            </a:r>
            <a:r>
              <a:rPr kumimoji="0" lang="en-US" altLang="en-US" sz="1400" b="1" i="0" u="none" strike="noStrike" cap="none" normalizeH="0" baseline="0" dirty="0" err="1">
                <a:ln>
                  <a:noFill/>
                </a:ln>
                <a:solidFill>
                  <a:schemeClr val="tx1"/>
                </a:solidFill>
                <a:effectLst/>
                <a:latin typeface="Arial" panose="020B0604020202020204" pitchFamily="34" charset="0"/>
              </a:rPr>
              <a:t>preparación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Cargar</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el</a:t>
            </a:r>
            <a:r>
              <a:rPr kumimoji="0" lang="en-US" altLang="en-US" sz="1400" b="0" i="0" u="none" strike="noStrike" cap="none" normalizeH="0" baseline="0" dirty="0">
                <a:ln>
                  <a:noFill/>
                </a:ln>
                <a:solidFill>
                  <a:schemeClr val="tx1"/>
                </a:solidFill>
                <a:effectLst/>
                <a:latin typeface="Arial" panose="020B0604020202020204" pitchFamily="34" charset="0"/>
              </a:rPr>
              <a:t> conjunto de </a:t>
            </a:r>
            <a:r>
              <a:rPr kumimoji="0" lang="en-US" altLang="en-US" sz="1400" b="0" i="0" u="none" strike="noStrike" cap="none" normalizeH="0" baseline="0" dirty="0" err="1">
                <a:ln>
                  <a:noFill/>
                </a:ln>
                <a:solidFill>
                  <a:schemeClr val="tx1"/>
                </a:solidFill>
                <a:effectLst/>
                <a:latin typeface="Arial" panose="020B0604020202020204" pitchFamily="34" charset="0"/>
              </a:rPr>
              <a:t>datos</a:t>
            </a:r>
            <a:r>
              <a:rPr kumimoji="0" lang="en-US" altLang="en-US" sz="1400" b="0" i="0" u="none" strike="noStrike" cap="none" normalizeH="0" baseline="0" dirty="0">
                <a:ln>
                  <a:noFill/>
                </a:ln>
                <a:solidFill>
                  <a:schemeClr val="tx1"/>
                </a:solidFill>
                <a:effectLst/>
                <a:latin typeface="Arial" panose="020B0604020202020204" pitchFamily="34" charset="0"/>
              </a:rPr>
              <a:t> y </a:t>
            </a:r>
            <a:r>
              <a:rPr kumimoji="0" lang="en-US" altLang="en-US" sz="1400" b="0" i="0" u="none" strike="noStrike" cap="none" normalizeH="0" baseline="0" dirty="0" err="1">
                <a:ln>
                  <a:noFill/>
                </a:ln>
                <a:solidFill>
                  <a:schemeClr val="tx1"/>
                </a:solidFill>
                <a:effectLst/>
                <a:latin typeface="Arial" panose="020B0604020202020204" pitchFamily="34" charset="0"/>
              </a:rPr>
              <a:t>preparar</a:t>
            </a:r>
            <a:r>
              <a:rPr kumimoji="0" lang="en-US" altLang="en-US" sz="1400" b="0" i="0" u="none" strike="noStrike" cap="none" normalizeH="0" baseline="0" dirty="0">
                <a:ln>
                  <a:noFill/>
                </a:ln>
                <a:solidFill>
                  <a:schemeClr val="tx1"/>
                </a:solidFill>
                <a:effectLst/>
                <a:latin typeface="Arial" panose="020B0604020202020204" pitchFamily="34" charset="0"/>
              </a:rPr>
              <a:t> las </a:t>
            </a:r>
            <a:r>
              <a:rPr kumimoji="0" lang="en-US" altLang="en-US" sz="1400" b="0" i="0" u="none" strike="noStrike" cap="none" normalizeH="0" baseline="0" dirty="0" err="1">
                <a:ln>
                  <a:noFill/>
                </a:ln>
                <a:solidFill>
                  <a:schemeClr val="tx1"/>
                </a:solidFill>
                <a:effectLst/>
                <a:latin typeface="Arial" panose="020B0604020202020204" pitchFamily="34" charset="0"/>
              </a:rPr>
              <a:t>etiquetas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División de </a:t>
            </a:r>
            <a:r>
              <a:rPr kumimoji="0" lang="en-US" altLang="en-US" sz="1400" b="1" i="0" u="none" strike="noStrike" cap="none" normalizeH="0" baseline="0" dirty="0" err="1">
                <a:ln>
                  <a:noFill/>
                </a:ln>
                <a:solidFill>
                  <a:schemeClr val="tx1"/>
                </a:solidFill>
                <a:effectLst/>
                <a:latin typeface="Arial" panose="020B0604020202020204" pitchFamily="34" charset="0"/>
              </a:rPr>
              <a:t>datos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Dividir</a:t>
            </a:r>
            <a:r>
              <a:rPr kumimoji="0" lang="en-US" altLang="en-US" sz="1400" b="0" i="0" u="none" strike="noStrike" cap="none" normalizeH="0" baseline="0" dirty="0">
                <a:ln>
                  <a:noFill/>
                </a:ln>
                <a:solidFill>
                  <a:schemeClr val="tx1"/>
                </a:solidFill>
                <a:effectLst/>
                <a:latin typeface="Arial" panose="020B0604020202020204" pitchFamily="34" charset="0"/>
              </a:rPr>
              <a:t> los </a:t>
            </a:r>
            <a:r>
              <a:rPr kumimoji="0" lang="en-US" altLang="en-US" sz="1400" b="0" i="0" u="none" strike="noStrike" cap="none" normalizeH="0" baseline="0" dirty="0" err="1">
                <a:ln>
                  <a:noFill/>
                </a:ln>
                <a:solidFill>
                  <a:schemeClr val="tx1"/>
                </a:solidFill>
                <a:effectLst/>
                <a:latin typeface="Arial" panose="020B0604020202020204" pitchFamily="34" charset="0"/>
              </a:rPr>
              <a:t>datos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en</a:t>
            </a:r>
            <a:r>
              <a:rPr kumimoji="0" lang="en-US" altLang="en-US" sz="1400" b="0" i="0" u="none" strike="noStrike" cap="none" normalizeH="0" baseline="0" dirty="0">
                <a:ln>
                  <a:noFill/>
                </a:ln>
                <a:solidFill>
                  <a:schemeClr val="tx1"/>
                </a:solidFill>
                <a:effectLst/>
                <a:latin typeface="Arial" panose="020B0604020202020204" pitchFamily="34" charset="0"/>
              </a:rPr>
              <a:t> conjuntos de </a:t>
            </a:r>
            <a:r>
              <a:rPr kumimoji="0" lang="en-US" altLang="en-US" sz="1400" b="0" i="0" u="none" strike="noStrike" cap="none" normalizeH="0" baseline="0" dirty="0" err="1">
                <a:ln>
                  <a:noFill/>
                </a:ln>
                <a:solidFill>
                  <a:schemeClr val="tx1"/>
                </a:solidFill>
                <a:effectLst/>
                <a:latin typeface="Arial" panose="020B0604020202020204" pitchFamily="34" charset="0"/>
              </a:rPr>
              <a:t>entrenamiento</a:t>
            </a:r>
            <a:r>
              <a:rPr kumimoji="0" lang="en-US" altLang="en-US" sz="1400" b="0" i="0" u="none" strike="noStrike" cap="none" normalizeH="0" baseline="0" dirty="0">
                <a:ln>
                  <a:noFill/>
                </a:ln>
                <a:solidFill>
                  <a:schemeClr val="tx1"/>
                </a:solidFill>
                <a:effectLst/>
                <a:latin typeface="Arial" panose="020B0604020202020204" pitchFamily="34" charset="0"/>
              </a:rPr>
              <a:t> y </a:t>
            </a:r>
            <a:r>
              <a:rPr kumimoji="0" lang="en-US" altLang="en-US" sz="1400" b="0" i="0" u="none" strike="noStrike" cap="none" normalizeH="0" baseline="0" dirty="0" err="1">
                <a:ln>
                  <a:noFill/>
                </a:ln>
                <a:solidFill>
                  <a:schemeClr val="tx1"/>
                </a:solidFill>
                <a:effectLst/>
                <a:latin typeface="Arial" panose="020B0604020202020204" pitchFamily="34" charset="0"/>
              </a:rPr>
              <a:t>prueba</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Entrenamiento</a:t>
            </a:r>
            <a:r>
              <a:rPr kumimoji="0" lang="en-US" altLang="en-US" sz="1400" b="1" i="0" u="none" strike="noStrike" cap="none" normalizeH="0" baseline="0" dirty="0">
                <a:ln>
                  <a:noFill/>
                </a:ln>
                <a:solidFill>
                  <a:schemeClr val="tx1"/>
                </a:solidFill>
                <a:effectLst/>
                <a:latin typeface="Arial" panose="020B0604020202020204" pitchFamily="34" charset="0"/>
              </a:rPr>
              <a:t> del </a:t>
            </a:r>
            <a:r>
              <a:rPr kumimoji="0" lang="en-US" altLang="en-US" sz="1400" b="1" i="0" u="none" strike="noStrike" cap="none" normalizeH="0" baseline="0" dirty="0" err="1">
                <a:ln>
                  <a:noFill/>
                </a:ln>
                <a:solidFill>
                  <a:schemeClr val="tx1"/>
                </a:solidFill>
                <a:effectLst/>
                <a:latin typeface="Arial" panose="020B0604020202020204" pitchFamily="34" charset="0"/>
              </a:rPr>
              <a:t>modelo</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Entrenar</a:t>
            </a:r>
            <a:r>
              <a:rPr kumimoji="0" lang="en-US" altLang="en-US" sz="1400" b="0" i="0" u="none" strike="noStrike" cap="none" normalizeH="0" baseline="0" dirty="0">
                <a:ln>
                  <a:noFill/>
                </a:ln>
                <a:solidFill>
                  <a:schemeClr val="tx1"/>
                </a:solidFill>
                <a:effectLst/>
                <a:latin typeface="Arial" panose="020B0604020202020204" pitchFamily="34" charset="0"/>
              </a:rPr>
              <a:t> un </a:t>
            </a:r>
            <a:r>
              <a:rPr kumimoji="0" lang="en-US" altLang="en-US" sz="1400" b="0" i="0" u="none" strike="noStrike" cap="none" normalizeH="0" baseline="0" dirty="0" err="1">
                <a:ln>
                  <a:noFill/>
                </a:ln>
                <a:solidFill>
                  <a:schemeClr val="tx1"/>
                </a:solidFill>
                <a:effectLst/>
                <a:latin typeface="Arial" panose="020B0604020202020204" pitchFamily="34" charset="0"/>
              </a:rPr>
              <a:t>modelo</a:t>
            </a:r>
            <a:r>
              <a:rPr kumimoji="0" lang="en-US" altLang="en-US" sz="1400" b="0" i="0" u="none" strike="noStrike" cap="none" normalizeH="0" baseline="0" dirty="0">
                <a:ln>
                  <a:noFill/>
                </a:ln>
                <a:solidFill>
                  <a:schemeClr val="tx1"/>
                </a:solidFill>
                <a:effectLst/>
                <a:latin typeface="Arial" panose="020B0604020202020204" pitchFamily="34" charset="0"/>
              </a:rPr>
              <a:t> de </a:t>
            </a:r>
            <a:r>
              <a:rPr kumimoji="0" lang="en-US" altLang="en-US" sz="1400" b="0" i="0" u="none" strike="noStrike" cap="none" normalizeH="0" baseline="0" dirty="0" err="1">
                <a:ln>
                  <a:noFill/>
                </a:ln>
                <a:solidFill>
                  <a:schemeClr val="tx1"/>
                </a:solidFill>
                <a:effectLst/>
                <a:latin typeface="Arial" panose="020B0604020202020204" pitchFamily="34" charset="0"/>
              </a:rPr>
              <a:t>regresión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logística</a:t>
            </a:r>
            <a:r>
              <a:rPr kumimoji="0" lang="en-US" altLang="en-US" sz="1400" b="0" i="0" u="none" strike="noStrike" cap="none" normalizeH="0" baseline="0" dirty="0">
                <a:ln>
                  <a:noFill/>
                </a:ln>
                <a:solidFill>
                  <a:schemeClr val="tx1"/>
                </a:solidFill>
                <a:effectLst/>
                <a:latin typeface="Arial" panose="020B0604020202020204" pitchFamily="34" charset="0"/>
              </a:rPr>
              <a:t>. </a:t>
            </a:r>
          </a:p>
          <a:p>
            <a:pPr algn="just">
              <a:lnSpc>
                <a:spcPts val="1425"/>
              </a:lnSpc>
            </a:pPr>
            <a:r>
              <a:rPr lang="es-ES" sz="1400" b="0" dirty="0">
                <a:solidFill>
                  <a:schemeClr val="tx1"/>
                </a:solidFill>
                <a:effectLst/>
                <a:latin typeface="Courier New" panose="02070309020205020404" pitchFamily="49" charset="0"/>
              </a:rPr>
              <a:t># - </a:t>
            </a:r>
            <a:r>
              <a:rPr lang="es-ES" sz="1400" b="0" dirty="0" err="1">
                <a:solidFill>
                  <a:schemeClr val="tx1"/>
                </a:solidFill>
                <a:effectLst/>
                <a:latin typeface="Courier New" panose="02070309020205020404" pitchFamily="49" charset="0"/>
              </a:rPr>
              <a:t>X_train</a:t>
            </a:r>
            <a:r>
              <a:rPr lang="es-ES" sz="1400" b="0" dirty="0">
                <a:solidFill>
                  <a:schemeClr val="tx1"/>
                </a:solidFill>
                <a:effectLst/>
                <a:latin typeface="Courier New" panose="02070309020205020404" pitchFamily="49" charset="0"/>
              </a:rPr>
              <a:t> contiene el 60% de las características para entrenamiento.</a:t>
            </a:r>
          </a:p>
          <a:p>
            <a:pPr algn="just">
              <a:lnSpc>
                <a:spcPts val="1425"/>
              </a:lnSpc>
            </a:pPr>
            <a:r>
              <a:rPr lang="es-ES" sz="1400" b="0" dirty="0">
                <a:solidFill>
                  <a:schemeClr val="tx1"/>
                </a:solidFill>
                <a:effectLst/>
                <a:latin typeface="Courier New" panose="02070309020205020404" pitchFamily="49" charset="0"/>
              </a:rPr>
              <a:t># - </a:t>
            </a:r>
            <a:r>
              <a:rPr lang="es-ES" sz="1400" b="0" dirty="0" err="1">
                <a:solidFill>
                  <a:schemeClr val="tx1"/>
                </a:solidFill>
                <a:effectLst/>
                <a:latin typeface="Courier New" panose="02070309020205020404" pitchFamily="49" charset="0"/>
              </a:rPr>
              <a:t>X_test</a:t>
            </a:r>
            <a:r>
              <a:rPr lang="es-ES" sz="1400" b="0" dirty="0">
                <a:solidFill>
                  <a:schemeClr val="tx1"/>
                </a:solidFill>
                <a:effectLst/>
                <a:latin typeface="Courier New" panose="02070309020205020404" pitchFamily="49" charset="0"/>
              </a:rPr>
              <a:t> contiene el 40% restante de las características para prueba.</a:t>
            </a:r>
          </a:p>
          <a:p>
            <a:pPr algn="just">
              <a:lnSpc>
                <a:spcPts val="1425"/>
              </a:lnSpc>
            </a:pPr>
            <a:r>
              <a:rPr lang="es-ES" sz="1400" b="0" dirty="0">
                <a:solidFill>
                  <a:schemeClr val="tx1"/>
                </a:solidFill>
                <a:effectLst/>
                <a:latin typeface="Courier New" panose="02070309020205020404" pitchFamily="49" charset="0"/>
              </a:rPr>
              <a:t># - </a:t>
            </a:r>
            <a:r>
              <a:rPr lang="es-ES" sz="1400" b="0" dirty="0" err="1">
                <a:solidFill>
                  <a:schemeClr val="tx1"/>
                </a:solidFill>
                <a:effectLst/>
                <a:latin typeface="Courier New" panose="02070309020205020404" pitchFamily="49" charset="0"/>
              </a:rPr>
              <a:t>Y_train</a:t>
            </a:r>
            <a:r>
              <a:rPr lang="es-ES" sz="1400" b="0" dirty="0">
                <a:solidFill>
                  <a:schemeClr val="tx1"/>
                </a:solidFill>
                <a:effectLst/>
                <a:latin typeface="Courier New" panose="02070309020205020404" pitchFamily="49" charset="0"/>
              </a:rPr>
              <a:t> contiene las etiquetas correspondientes al 60% de los datos de entrenamiento.</a:t>
            </a:r>
          </a:p>
          <a:p>
            <a:pPr algn="just">
              <a:lnSpc>
                <a:spcPts val="1425"/>
              </a:lnSpc>
            </a:pPr>
            <a:r>
              <a:rPr lang="es-ES" sz="1400" b="0" dirty="0">
                <a:solidFill>
                  <a:schemeClr val="tx1"/>
                </a:solidFill>
                <a:effectLst/>
                <a:latin typeface="Courier New" panose="02070309020205020404" pitchFamily="49" charset="0"/>
              </a:rPr>
              <a:t># - </a:t>
            </a:r>
            <a:r>
              <a:rPr lang="es-ES" sz="1400" b="0" dirty="0" err="1">
                <a:solidFill>
                  <a:schemeClr val="tx1"/>
                </a:solidFill>
                <a:effectLst/>
                <a:latin typeface="Courier New" panose="02070309020205020404" pitchFamily="49" charset="0"/>
              </a:rPr>
              <a:t>Y_test</a:t>
            </a:r>
            <a:r>
              <a:rPr lang="es-ES" sz="1400" b="0" dirty="0">
                <a:solidFill>
                  <a:schemeClr val="tx1"/>
                </a:solidFill>
                <a:effectLst/>
                <a:latin typeface="Courier New" panose="02070309020205020404" pitchFamily="49" charset="0"/>
              </a:rPr>
              <a:t> contiene las etiquetas correspondientes al 40% de los datos de prueba.</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Predicciones</a:t>
            </a:r>
            <a:r>
              <a:rPr kumimoji="0" lang="en-US" altLang="en-US" sz="1400" b="1" i="0" u="none" strike="noStrike" cap="none" normalizeH="0" baseline="0" dirty="0">
                <a:ln>
                  <a:noFill/>
                </a:ln>
                <a:solidFill>
                  <a:schemeClr val="tx1"/>
                </a:solidFill>
                <a:effectLst/>
                <a:latin typeface="Arial" panose="020B0604020202020204" pitchFamily="34" charset="0"/>
              </a:rPr>
              <a:t> y </a:t>
            </a:r>
            <a:r>
              <a:rPr kumimoji="0" lang="en-US" altLang="en-US" sz="1400" b="1" i="0" u="none" strike="noStrike" cap="none" normalizeH="0" baseline="0" dirty="0" err="1">
                <a:ln>
                  <a:noFill/>
                </a:ln>
                <a:solidFill>
                  <a:schemeClr val="tx1"/>
                </a:solidFill>
                <a:effectLst/>
                <a:latin typeface="Arial" panose="020B0604020202020204" pitchFamily="34" charset="0"/>
              </a:rPr>
              <a:t>métricas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Realizar</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predicciones</a:t>
            </a:r>
            <a:r>
              <a:rPr kumimoji="0" lang="en-US" altLang="en-US" sz="1400" b="0" i="0" u="none" strike="noStrike" cap="none" normalizeH="0" baseline="0" dirty="0">
                <a:ln>
                  <a:noFill/>
                </a:ln>
                <a:solidFill>
                  <a:schemeClr val="tx1"/>
                </a:solidFill>
                <a:effectLst/>
                <a:latin typeface="Arial" panose="020B0604020202020204" pitchFamily="34" charset="0"/>
              </a:rPr>
              <a:t> y </a:t>
            </a:r>
            <a:r>
              <a:rPr kumimoji="0" lang="en-US" altLang="en-US" sz="1400" b="0" i="0" u="none" strike="noStrike" cap="none" normalizeH="0" baseline="0" dirty="0" err="1">
                <a:ln>
                  <a:noFill/>
                </a:ln>
                <a:solidFill>
                  <a:schemeClr val="tx1"/>
                </a:solidFill>
                <a:effectLst/>
                <a:latin typeface="Arial" panose="020B0604020202020204" pitchFamily="34" charset="0"/>
              </a:rPr>
              <a:t>calcular</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métricas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como</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precisión</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sensibilidad</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rPr>
              <a:t>especificidad</a:t>
            </a:r>
            <a:r>
              <a:rPr kumimoji="0" lang="en-US" altLang="en-US" sz="1400" b="0" i="0" u="none" strike="noStrike" cap="none" normalizeH="0" baseline="0" dirty="0">
                <a:ln>
                  <a:noFill/>
                </a:ln>
                <a:solidFill>
                  <a:schemeClr val="tx1"/>
                </a:solidFill>
                <a:effectLst/>
                <a:latin typeface="Arial" panose="020B0604020202020204" pitchFamily="34" charset="0"/>
              </a:rPr>
              <a:t> y </a:t>
            </a:r>
            <a:r>
              <a:rPr kumimoji="0" lang="en-US" altLang="en-US" sz="1400" b="0" i="0" u="none" strike="noStrike" cap="none" normalizeH="0" baseline="0" dirty="0" err="1">
                <a:ln>
                  <a:noFill/>
                </a:ln>
                <a:solidFill>
                  <a:schemeClr val="tx1"/>
                </a:solidFill>
                <a:effectLst/>
                <a:latin typeface="Arial" panose="020B0604020202020204" pitchFamily="34" charset="0"/>
              </a:rPr>
              <a:t>precisión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1400" dirty="0" err="1">
                <a:solidFill>
                  <a:schemeClr val="tx1"/>
                </a:solidFill>
                <a:latin typeface="Arial" panose="020B0604020202020204" pitchFamily="34" charset="0"/>
              </a:rPr>
              <a:t>Mostrar</a:t>
            </a:r>
            <a:r>
              <a:rPr lang="en-US" altLang="en-US" sz="1400" dirty="0">
                <a:solidFill>
                  <a:schemeClr val="tx1"/>
                </a:solidFill>
                <a:latin typeface="Arial" panose="020B0604020202020204" pitchFamily="34" charset="0"/>
              </a:rPr>
              <a:t> la </a:t>
            </a:r>
            <a:r>
              <a:rPr lang="en-US" altLang="en-US" sz="1400" dirty="0" err="1">
                <a:solidFill>
                  <a:schemeClr val="tx1"/>
                </a:solidFill>
                <a:latin typeface="Arial" panose="020B0604020202020204" pitchFamily="34" charset="0"/>
              </a:rPr>
              <a:t>matriz</a:t>
            </a:r>
            <a:r>
              <a:rPr lang="en-US" altLang="en-US" sz="1400" dirty="0">
                <a:solidFill>
                  <a:schemeClr val="tx1"/>
                </a:solidFill>
                <a:latin typeface="Arial" panose="020B0604020202020204" pitchFamily="34" charset="0"/>
              </a:rPr>
              <a:t> de </a:t>
            </a:r>
            <a:r>
              <a:rPr lang="en-US" altLang="en-US" sz="1400" dirty="0" err="1">
                <a:solidFill>
                  <a:schemeClr val="tx1"/>
                </a:solidFill>
                <a:latin typeface="Arial" panose="020B0604020202020204" pitchFamily="34" charset="0"/>
              </a:rPr>
              <a:t>confusión</a:t>
            </a:r>
            <a:r>
              <a:rPr lang="en-US" altLang="en-US" sz="1400" dirty="0">
                <a:solidFill>
                  <a:schemeClr val="tx1"/>
                </a:solidFill>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lang="en-US" sz="1400" b="0" i="0" dirty="0">
                <a:solidFill>
                  <a:schemeClr val="tx1"/>
                </a:solidFill>
                <a:effectLst/>
                <a:latin typeface="Courier New" panose="02070309020205020404" pitchFamily="49" charset="0"/>
              </a:rPr>
              <a:t>[[139 5] [ 12 72]]</a:t>
            </a:r>
          </a:p>
          <a:p>
            <a:pPr marL="0" indent="0" algn="just" eaLnBrk="0" fontAlgn="base" hangingPunct="0">
              <a:lnSpc>
                <a:spcPct val="100000"/>
              </a:lnSpc>
              <a:spcBef>
                <a:spcPct val="0"/>
              </a:spcBef>
              <a:spcAft>
                <a:spcPct val="0"/>
              </a:spcAft>
              <a:buClrTx/>
              <a:buSzTx/>
              <a:buFontTx/>
              <a:buChar char="•"/>
            </a:pPr>
            <a:r>
              <a:rPr lang="es-ES" sz="1400" dirty="0">
                <a:solidFill>
                  <a:schemeClr val="tx1"/>
                </a:solidFill>
                <a:latin typeface="Arial" panose="020B0604020202020204" pitchFamily="34" charset="0"/>
              </a:rPr>
              <a:t>Calcular las métricas de rendimiento utilizando la matriz de confusión.</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BAD3420-63F4-ECE4-B419-908C7D35D97F}"/>
              </a:ext>
            </a:extLst>
          </p:cNvPr>
          <p:cNvSpPr>
            <a:spLocks noChangeArrowheads="1"/>
          </p:cNvSpPr>
          <p:nvPr/>
        </p:nvSpPr>
        <p:spPr bwMode="auto">
          <a:xfrm rot="10800000" flipV="1">
            <a:off x="6096000" y="1190447"/>
            <a:ext cx="5344160" cy="3970318"/>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Predecir</a:t>
            </a:r>
            <a:r>
              <a:rPr kumimoji="0" lang="en-US" altLang="en-US" b="1" i="0" u="none" strike="noStrike" cap="none" normalizeH="0" baseline="0" dirty="0">
                <a:ln>
                  <a:noFill/>
                </a:ln>
                <a:solidFill>
                  <a:schemeClr val="tx1"/>
                </a:solidFill>
                <a:effectLst/>
                <a:latin typeface="Arial" panose="020B0604020202020204" pitchFamily="34" charset="0"/>
              </a:rPr>
              <a:t> la </a:t>
            </a:r>
            <a:r>
              <a:rPr kumimoji="0" lang="en-US" altLang="en-US" b="1" i="0" u="none" strike="noStrike" cap="none" normalizeH="0" baseline="0" dirty="0" err="1">
                <a:ln>
                  <a:noFill/>
                </a:ln>
                <a:solidFill>
                  <a:schemeClr val="tx1"/>
                </a:solidFill>
                <a:effectLst/>
                <a:latin typeface="Arial" panose="020B0604020202020204" pitchFamily="34" charset="0"/>
              </a:rPr>
              <a:t>probabilidad</a:t>
            </a:r>
            <a:r>
              <a:rPr kumimoji="0" lang="en-US" altLang="en-US" b="1" i="0" u="none" strike="noStrike" cap="none" normalizeH="0" baseline="0" dirty="0">
                <a:ln>
                  <a:noFill/>
                </a:ln>
                <a:solidFill>
                  <a:schemeClr val="tx1"/>
                </a:solidFill>
                <a:effectLst/>
                <a:latin typeface="Arial" panose="020B0604020202020204" pitchFamily="34" charset="0"/>
              </a:rPr>
              <a:t> de </a:t>
            </a:r>
            <a:r>
              <a:rPr kumimoji="0" lang="en-US" altLang="en-US" b="1" i="0" u="none" strike="noStrike" cap="none" normalizeH="0" baseline="0" dirty="0" err="1">
                <a:ln>
                  <a:noFill/>
                </a:ln>
                <a:solidFill>
                  <a:schemeClr val="tx1"/>
                </a:solidFill>
                <a:effectLst/>
                <a:latin typeface="Arial" panose="020B0604020202020204" pitchFamily="34" charset="0"/>
              </a:rPr>
              <a:t>clase</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positiva</a:t>
            </a:r>
            <a:r>
              <a:rPr kumimoji="0" lang="en-US" altLang="en-US" b="1" i="0" u="none" strike="noStrike" cap="none" normalizeH="0" baseline="0" dirty="0">
                <a:ln>
                  <a:noFill/>
                </a:ln>
                <a:solidFill>
                  <a:schemeClr val="tx1"/>
                </a:solidFill>
                <a:effectLst/>
                <a:latin typeface="Arial" panose="020B0604020202020204" pitchFamily="34" charset="0"/>
              </a:rPr>
              <a:t> (Y=1):</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Usa </a:t>
            </a:r>
            <a:r>
              <a:rPr kumimoji="0" lang="en-US" altLang="en-US" b="0" i="0" u="none" strike="noStrike" cap="none" normalizeH="0" baseline="0" dirty="0" err="1">
                <a:ln>
                  <a:noFill/>
                </a:ln>
                <a:solidFill>
                  <a:schemeClr val="tx1"/>
                </a:solidFill>
                <a:effectLst/>
                <a:latin typeface="Arial Unicode MS" panose="020B0604020202020204" pitchFamily="34" charset="-128"/>
              </a:rPr>
              <a:t>LL.predict_proba</a:t>
            </a:r>
            <a:r>
              <a:rPr kumimoji="0" lang="en-US" altLang="en-US" b="0" i="0" u="none" strike="noStrike" cap="none" normalizeH="0" baseline="0" dirty="0">
                <a:ln>
                  <a:noFill/>
                </a:ln>
                <a:solidFill>
                  <a:schemeClr val="tx1"/>
                </a:solidFill>
                <a:effectLst/>
                <a:latin typeface="Arial Unicode MS" panose="020B0604020202020204" pitchFamily="34" charset="-128"/>
              </a:rPr>
              <a:t>(</a:t>
            </a:r>
            <a:r>
              <a:rPr kumimoji="0" lang="en-US" altLang="en-US" b="0" i="0" u="none" strike="noStrike" cap="none" normalizeH="0" baseline="0" dirty="0" err="1">
                <a:ln>
                  <a:noFill/>
                </a:ln>
                <a:solidFill>
                  <a:schemeClr val="tx1"/>
                </a:solidFill>
                <a:effectLst/>
                <a:latin typeface="Arial Unicode MS" panose="020B0604020202020204" pitchFamily="34" charset="-128"/>
              </a:rPr>
              <a:t>X_test</a:t>
            </a:r>
            <a:r>
              <a:rPr kumimoji="0" lang="en-US" altLang="en-US" b="0" i="0" u="none" strike="noStrike" cap="none" normalizeH="0" baseline="0" dirty="0">
                <a:ln>
                  <a:noFill/>
                </a:ln>
                <a:solidFill>
                  <a:schemeClr val="tx1"/>
                </a:solidFill>
                <a:effectLst/>
                <a:latin typeface="Arial Unicode MS" panose="020B0604020202020204" pitchFamily="34" charset="-128"/>
              </a:rPr>
              <a:t>)</a:t>
            </a:r>
            <a:r>
              <a:rPr kumimoji="0" lang="en-US" altLang="en-US" b="0" i="0" u="none" strike="noStrike" cap="none" normalizeH="0" baseline="0" dirty="0">
                <a:ln>
                  <a:noFill/>
                </a:ln>
                <a:solidFill>
                  <a:schemeClr val="tx1"/>
                </a:solidFill>
                <a:effectLst/>
              </a:rPr>
              <a:t> para </a:t>
            </a:r>
            <a:r>
              <a:rPr kumimoji="0" lang="en-US" altLang="en-US" b="0" i="0" u="none" strike="noStrike" cap="none" normalizeH="0" baseline="0" dirty="0" err="1">
                <a:ln>
                  <a:noFill/>
                </a:ln>
                <a:solidFill>
                  <a:schemeClr val="tx1"/>
                </a:solidFill>
                <a:effectLst/>
              </a:rPr>
              <a:t>obtener</a:t>
            </a:r>
            <a:r>
              <a:rPr kumimoji="0" lang="en-US" altLang="en-US" b="0" i="0" u="none" strike="noStrike" cap="none" normalizeH="0" baseline="0" dirty="0">
                <a:ln>
                  <a:noFill/>
                </a:ln>
                <a:solidFill>
                  <a:schemeClr val="tx1"/>
                </a:solidFill>
                <a:effectLst/>
              </a:rPr>
              <a:t> las </a:t>
            </a:r>
            <a:r>
              <a:rPr kumimoji="0" lang="en-US" altLang="en-US" b="0" i="0" u="none" strike="noStrike" cap="none" normalizeH="0" baseline="0" dirty="0" err="1">
                <a:ln>
                  <a:noFill/>
                </a:ln>
                <a:solidFill>
                  <a:schemeClr val="tx1"/>
                </a:solidFill>
                <a:effectLst/>
              </a:rPr>
              <a:t>probabilidades</a:t>
            </a:r>
            <a:r>
              <a:rPr kumimoji="0" lang="en-US" altLang="en-US" b="0" i="0" u="none" strike="noStrike" cap="none" normalizeH="0" baseline="0" dirty="0">
                <a:ln>
                  <a:noFill/>
                </a:ln>
                <a:solidFill>
                  <a:schemeClr val="tx1"/>
                </a:solidFill>
                <a:effectLst/>
              </a:rPr>
              <a:t> de </a:t>
            </a:r>
            <a:r>
              <a:rPr kumimoji="0" lang="en-US" altLang="en-US" b="0" i="0" u="none" strike="noStrike" cap="none" normalizeH="0" baseline="0" dirty="0" err="1">
                <a:ln>
                  <a:noFill/>
                </a:ln>
                <a:solidFill>
                  <a:schemeClr val="tx1"/>
                </a:solidFill>
                <a:effectLst/>
              </a:rPr>
              <a:t>pertenecer</a:t>
            </a:r>
            <a:r>
              <a:rPr kumimoji="0" lang="en-US" altLang="en-US" b="0" i="0" u="none" strike="noStrike" cap="none" normalizeH="0" baseline="0" dirty="0">
                <a:ln>
                  <a:noFill/>
                </a:ln>
                <a:solidFill>
                  <a:schemeClr val="tx1"/>
                </a:solidFill>
                <a:effectLst/>
              </a:rPr>
              <a:t> a </a:t>
            </a:r>
            <a:r>
              <a:rPr kumimoji="0" lang="en-US" altLang="en-US" b="0" i="0" u="none" strike="noStrike" cap="none" normalizeH="0" baseline="0" dirty="0" err="1">
                <a:ln>
                  <a:noFill/>
                </a:ln>
                <a:solidFill>
                  <a:schemeClr val="tx1"/>
                </a:solidFill>
                <a:effectLst/>
              </a:rPr>
              <a:t>cada</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clase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Selecciona</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columna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correspondiente</a:t>
            </a:r>
            <a:r>
              <a:rPr kumimoji="0" lang="en-US" altLang="en-US" b="0" i="0" u="none" strike="noStrike" cap="none" normalizeH="0" baseline="0" dirty="0">
                <a:ln>
                  <a:noFill/>
                </a:ln>
                <a:solidFill>
                  <a:schemeClr val="tx1"/>
                </a:solidFill>
                <a:effectLst/>
                <a:latin typeface="Arial" panose="020B0604020202020204" pitchFamily="34" charset="0"/>
              </a:rPr>
              <a:t> a la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 (Y=1).</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Definir</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el</a:t>
            </a:r>
            <a:r>
              <a:rPr kumimoji="0" lang="en-US" altLang="en-US" b="1" i="0" u="none" strike="noStrike" cap="none" normalizeH="0" baseline="0" dirty="0">
                <a:ln>
                  <a:noFill/>
                </a:ln>
                <a:solidFill>
                  <a:schemeClr val="tx1"/>
                </a:solidFill>
                <a:effectLst/>
                <a:latin typeface="Arial" panose="020B0604020202020204" pitchFamily="34" charset="0"/>
              </a:rPr>
              <a:t> umbral (cutoff):</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Establece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valor de </a:t>
            </a:r>
            <a:r>
              <a:rPr kumimoji="0" lang="en-US" altLang="en-US" b="0" i="0" u="none" strike="noStrike" cap="none" normalizeH="0" baseline="0" dirty="0">
                <a:ln>
                  <a:noFill/>
                </a:ln>
                <a:solidFill>
                  <a:schemeClr val="tx1"/>
                </a:solidFill>
                <a:effectLst/>
                <a:latin typeface="Arial Unicode MS" panose="020B0604020202020204" pitchFamily="34" charset="-128"/>
              </a:rPr>
              <a:t>cutoff</a:t>
            </a:r>
            <a:r>
              <a:rPr kumimoji="0" lang="en-US" altLang="en-US" b="0" i="0" u="none" strike="noStrike" cap="none" normalizeH="0" baseline="0" dirty="0">
                <a:ln>
                  <a:noFill/>
                </a:ln>
                <a:solidFill>
                  <a:schemeClr val="tx1"/>
                </a:solidFill>
                <a:effectLst/>
              </a:rPr>
              <a:t> entre 0 y 1 para </a:t>
            </a:r>
            <a:r>
              <a:rPr kumimoji="0" lang="en-US" altLang="en-US" b="0" i="0" u="none" strike="noStrike" cap="none" normalizeH="0" baseline="0" dirty="0" err="1">
                <a:ln>
                  <a:noFill/>
                </a:ln>
                <a:solidFill>
                  <a:schemeClr val="tx1"/>
                </a:solidFill>
                <a:effectLst/>
              </a:rPr>
              <a:t>determinar</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el</a:t>
            </a:r>
            <a:r>
              <a:rPr kumimoji="0" lang="en-US" altLang="en-US" b="0" i="0" u="none" strike="noStrike" cap="none" normalizeH="0" baseline="0" dirty="0">
                <a:ln>
                  <a:noFill/>
                </a:ln>
                <a:solidFill>
                  <a:schemeClr val="tx1"/>
                </a:solidFill>
                <a:effectLst/>
              </a:rPr>
              <a:t> umbral a </a:t>
            </a:r>
            <a:r>
              <a:rPr kumimoji="0" lang="en-US" altLang="en-US" b="0" i="0" u="none" strike="noStrike" cap="none" normalizeH="0" baseline="0" dirty="0" err="1">
                <a:ln>
                  <a:noFill/>
                </a:ln>
                <a:solidFill>
                  <a:schemeClr val="tx1"/>
                </a:solidFill>
                <a:effectLst/>
              </a:rPr>
              <a:t>partir</a:t>
            </a:r>
            <a:r>
              <a:rPr kumimoji="0" lang="en-US" altLang="en-US" b="0" i="0" u="none" strike="noStrike" cap="none" normalizeH="0" baseline="0" dirty="0">
                <a:ln>
                  <a:noFill/>
                </a:ln>
                <a:solidFill>
                  <a:schemeClr val="tx1"/>
                </a:solidFill>
                <a:effectLst/>
              </a:rPr>
              <a:t> del </a:t>
            </a:r>
            <a:r>
              <a:rPr kumimoji="0" lang="en-US" altLang="en-US" b="0" i="0" u="none" strike="noStrike" cap="none" normalizeH="0" baseline="0" dirty="0" err="1">
                <a:ln>
                  <a:noFill/>
                </a:ln>
                <a:solidFill>
                  <a:schemeClr val="tx1"/>
                </a:solidFill>
                <a:effectLst/>
              </a:rPr>
              <a:t>cual</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clasificas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como</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clase</a:t>
            </a:r>
            <a:r>
              <a:rPr kumimoji="0" lang="en-US" altLang="en-US" b="0" i="0" u="none" strike="noStrike" cap="none" normalizeH="0" baseline="0" dirty="0">
                <a:ln>
                  <a:noFill/>
                </a:ln>
                <a:solidFill>
                  <a:schemeClr val="tx1"/>
                </a:solidFill>
                <a:effectLst/>
              </a:rPr>
              <a:t> 1 (</a:t>
            </a:r>
            <a:r>
              <a:rPr kumimoji="0" lang="en-US" altLang="en-US" b="0" i="0" u="none" strike="noStrike" cap="none" normalizeH="0" baseline="0" dirty="0" err="1">
                <a:ln>
                  <a:noFill/>
                </a:ln>
                <a:solidFill>
                  <a:schemeClr val="tx1"/>
                </a:solidFill>
                <a:effectLst/>
              </a:rPr>
              <a:t>positiva</a:t>
            </a:r>
            <a:r>
              <a:rPr kumimoji="0" lang="en-US" altLang="en-US" b="0" i="0" u="none" strike="noStrike" cap="none" normalizeH="0" baseline="0" dirty="0">
                <a:ln>
                  <a:noFill/>
                </a:ln>
                <a:solidFill>
                  <a:schemeClr val="tx1"/>
                </a:solidFill>
                <a:effectLst/>
              </a:rPr>
              <a:t>) o </a:t>
            </a:r>
            <a:r>
              <a:rPr kumimoji="0" lang="en-US" altLang="en-US" b="0" i="0" u="none" strike="noStrike" cap="none" normalizeH="0" baseline="0" dirty="0" err="1">
                <a:ln>
                  <a:noFill/>
                </a:ln>
                <a:solidFill>
                  <a:schemeClr val="tx1"/>
                </a:solidFill>
                <a:effectLst/>
              </a:rPr>
              <a:t>clase</a:t>
            </a:r>
            <a:r>
              <a:rPr kumimoji="0" lang="en-US" altLang="en-US" b="0" i="0" u="none" strike="noStrike" cap="none" normalizeH="0" baseline="0" dirty="0">
                <a:ln>
                  <a:noFill/>
                </a:ln>
                <a:solidFill>
                  <a:schemeClr val="tx1"/>
                </a:solidFill>
                <a:effectLst/>
              </a:rPr>
              <a:t> 0 (</a:t>
            </a:r>
            <a:r>
              <a:rPr kumimoji="0" lang="en-US" altLang="en-US" b="0" i="0" u="none" strike="noStrike" cap="none" normalizeH="0" baseline="0" dirty="0" err="1">
                <a:ln>
                  <a:noFill/>
                </a:ln>
                <a:solidFill>
                  <a:schemeClr val="tx1"/>
                </a:solidFill>
                <a:effectLst/>
              </a:rPr>
              <a:t>negativa</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Predecir</a:t>
            </a:r>
            <a:r>
              <a:rPr kumimoji="0" lang="en-US" altLang="en-US" b="1" i="0" u="none" strike="noStrike" cap="none" normalizeH="0" baseline="0" dirty="0">
                <a:ln>
                  <a:noFill/>
                </a:ln>
                <a:solidFill>
                  <a:schemeClr val="tx1"/>
                </a:solidFill>
                <a:effectLst/>
                <a:latin typeface="Arial" panose="020B0604020202020204" pitchFamily="34" charset="0"/>
              </a:rPr>
              <a:t> las </a:t>
            </a:r>
            <a:r>
              <a:rPr kumimoji="0" lang="en-US" altLang="en-US" b="1" i="0" u="none" strike="noStrike" cap="none" normalizeH="0" baseline="0" dirty="0" err="1">
                <a:ln>
                  <a:noFill/>
                </a:ln>
                <a:solidFill>
                  <a:schemeClr val="tx1"/>
                </a:solidFill>
                <a:effectLst/>
                <a:latin typeface="Arial" panose="020B0604020202020204" pitchFamily="34" charset="0"/>
              </a:rPr>
              <a:t>clases</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según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el</a:t>
            </a:r>
            <a:r>
              <a:rPr kumimoji="0" lang="en-US" altLang="en-US" b="1" i="0" u="none" strike="noStrike" cap="none" normalizeH="0" baseline="0" dirty="0">
                <a:ln>
                  <a:noFill/>
                </a:ln>
                <a:solidFill>
                  <a:schemeClr val="tx1"/>
                </a:solidFill>
                <a:effectLst/>
                <a:latin typeface="Arial" panose="020B0604020202020204" pitchFamily="34" charset="0"/>
              </a:rPr>
              <a:t> umbral (cutoff):</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Compara</a:t>
            </a:r>
            <a:r>
              <a:rPr kumimoji="0" lang="en-US" altLang="en-US" b="0" i="0" u="none" strike="noStrike" cap="none" normalizeH="0" baseline="0" dirty="0">
                <a:ln>
                  <a:noFill/>
                </a:ln>
                <a:solidFill>
                  <a:schemeClr val="tx1"/>
                </a:solidFill>
                <a:effectLst/>
                <a:latin typeface="Arial" panose="020B0604020202020204" pitchFamily="34" charset="0"/>
              </a:rPr>
              <a:t> las </a:t>
            </a:r>
            <a:r>
              <a:rPr kumimoji="0" lang="en-US" altLang="en-US" b="0" i="0" u="none" strike="noStrike" cap="none" normalizeH="0" baseline="0" dirty="0" err="1">
                <a:ln>
                  <a:noFill/>
                </a:ln>
                <a:solidFill>
                  <a:schemeClr val="tx1"/>
                </a:solidFill>
                <a:effectLst/>
                <a:latin typeface="Arial" panose="020B0604020202020204" pitchFamily="34" charset="0"/>
              </a:rPr>
              <a:t>probabilidades</a:t>
            </a:r>
            <a:r>
              <a:rPr kumimoji="0" lang="en-US" altLang="en-US" b="0" i="0" u="none" strike="noStrike" cap="none" normalizeH="0" baseline="0" dirty="0">
                <a:ln>
                  <a:noFill/>
                </a:ln>
                <a:solidFill>
                  <a:schemeClr val="tx1"/>
                </a:solidFill>
                <a:effectLst/>
                <a:latin typeface="Arial" panose="020B0604020202020204" pitchFamily="34" charset="0"/>
              </a:rPr>
              <a:t> de </a:t>
            </a:r>
            <a:r>
              <a:rPr kumimoji="0" lang="en-US" altLang="en-US" b="0" i="0" u="none" strike="noStrike" cap="none" normalizeH="0" baseline="0" dirty="0" err="1">
                <a:ln>
                  <a:noFill/>
                </a:ln>
                <a:solidFill>
                  <a:schemeClr val="tx1"/>
                </a:solidFill>
                <a:effectLst/>
                <a:latin typeface="Arial" panose="020B0604020202020204" pitchFamily="34" charset="0"/>
              </a:rPr>
              <a:t>clase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positiva</a:t>
            </a:r>
            <a:r>
              <a:rPr kumimoji="0" lang="en-US" altLang="en-US" b="0" i="0" u="none" strike="noStrike" cap="none" normalizeH="0" baseline="0" dirty="0">
                <a:ln>
                  <a:noFill/>
                </a:ln>
                <a:solidFill>
                  <a:schemeClr val="tx1"/>
                </a:solidFill>
                <a:effectLst/>
                <a:latin typeface="Arial" panose="020B0604020202020204" pitchFamily="34" charset="0"/>
              </a:rPr>
              <a:t> con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panose="020B0604020202020204" pitchFamily="34" charset="-128"/>
              </a:rPr>
              <a:t>cutoff</a:t>
            </a:r>
            <a:r>
              <a:rPr kumimoji="0" lang="en-US" altLang="en-US" b="0" i="0" u="none" strike="noStrike" cap="none" normalizeH="0" baseline="0" dirty="0">
                <a:ln>
                  <a:noFill/>
                </a:ln>
                <a:solidFill>
                  <a:schemeClr val="tx1"/>
                </a:solidFill>
                <a:effectLst/>
              </a:rPr>
              <a:t> y </a:t>
            </a:r>
            <a:r>
              <a:rPr kumimoji="0" lang="en-US" altLang="en-US" b="0" i="0" u="none" strike="noStrike" cap="none" normalizeH="0" baseline="0" dirty="0" err="1">
                <a:ln>
                  <a:noFill/>
                </a:ln>
                <a:solidFill>
                  <a:schemeClr val="tx1"/>
                </a:solidFill>
                <a:effectLst/>
              </a:rPr>
              <a:t>asigna</a:t>
            </a:r>
            <a:r>
              <a:rPr kumimoji="0" lang="en-US" altLang="en-US" b="0" i="0" u="none" strike="noStrike" cap="none" normalizeH="0" baseline="0" dirty="0">
                <a:ln>
                  <a:noFill/>
                </a:ln>
                <a:solidFill>
                  <a:schemeClr val="tx1"/>
                </a:solidFill>
                <a:effectLst/>
              </a:rPr>
              <a:t> 1 o 0 (</a:t>
            </a:r>
            <a:r>
              <a:rPr kumimoji="0" lang="en-US" altLang="en-US" b="0" i="0" u="none" strike="noStrike" cap="none" normalizeH="0" baseline="0" dirty="0" err="1">
                <a:ln>
                  <a:noFill/>
                </a:ln>
                <a:solidFill>
                  <a:schemeClr val="tx1"/>
                </a:solidFill>
                <a:effectLst/>
              </a:rPr>
              <a:t>clase</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positiva</a:t>
            </a:r>
            <a:r>
              <a:rPr kumimoji="0" lang="en-US" altLang="en-US" b="0" i="0" u="none" strike="noStrike" cap="none" normalizeH="0" baseline="0" dirty="0">
                <a:ln>
                  <a:noFill/>
                </a:ln>
                <a:solidFill>
                  <a:schemeClr val="tx1"/>
                </a:solidFill>
                <a:effectLst/>
              </a:rPr>
              <a:t> o </a:t>
            </a:r>
            <a:r>
              <a:rPr kumimoji="0" lang="en-US" altLang="en-US" b="0" i="0" u="none" strike="noStrike" cap="none" normalizeH="0" baseline="0" dirty="0" err="1">
                <a:ln>
                  <a:noFill/>
                </a:ln>
                <a:solidFill>
                  <a:schemeClr val="tx1"/>
                </a:solidFill>
                <a:effectLst/>
              </a:rPr>
              <a:t>negativa</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Calcular</a:t>
            </a:r>
            <a:r>
              <a:rPr kumimoji="0" lang="en-US" altLang="en-US" b="1" i="0" u="none" strike="noStrike" cap="none" normalizeH="0" baseline="0" dirty="0">
                <a:ln>
                  <a:noFill/>
                </a:ln>
                <a:solidFill>
                  <a:schemeClr val="tx1"/>
                </a:solidFill>
                <a:effectLst/>
                <a:latin typeface="Arial" panose="020B0604020202020204" pitchFamily="34" charset="0"/>
              </a:rPr>
              <a:t> la </a:t>
            </a:r>
            <a:r>
              <a:rPr kumimoji="0" lang="en-US" altLang="en-US" b="1" i="0" u="none" strike="noStrike" cap="none" normalizeH="0" baseline="0" dirty="0" err="1">
                <a:ln>
                  <a:noFill/>
                </a:ln>
                <a:solidFill>
                  <a:schemeClr val="tx1"/>
                </a:solidFill>
                <a:effectLst/>
                <a:latin typeface="Arial" panose="020B0604020202020204" pitchFamily="34" charset="0"/>
              </a:rPr>
              <a:t>matriz</a:t>
            </a:r>
            <a:r>
              <a:rPr kumimoji="0" lang="en-US" altLang="en-US" b="1" i="0" u="none" strike="noStrike" cap="none" normalizeH="0" baseline="0" dirty="0">
                <a:ln>
                  <a:noFill/>
                </a:ln>
                <a:solidFill>
                  <a:schemeClr val="tx1"/>
                </a:solidFill>
                <a:effectLst/>
                <a:latin typeface="Arial" panose="020B0604020202020204" pitchFamily="34" charset="0"/>
              </a:rPr>
              <a:t> de </a:t>
            </a:r>
            <a:r>
              <a:rPr kumimoji="0" lang="en-US" altLang="en-US" b="1" i="0" u="none" strike="noStrike" cap="none" normalizeH="0" baseline="0" dirty="0" err="1">
                <a:ln>
                  <a:noFill/>
                </a:ln>
                <a:solidFill>
                  <a:schemeClr val="tx1"/>
                </a:solidFill>
                <a:effectLst/>
                <a:latin typeface="Arial" panose="020B0604020202020204" pitchFamily="34" charset="0"/>
              </a:rPr>
              <a:t>confusión</a:t>
            </a:r>
            <a:r>
              <a:rPr kumimoji="0" lang="en-US" altLang="en-US" b="1"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Usa </a:t>
            </a:r>
            <a:r>
              <a:rPr kumimoji="0" lang="en-US" altLang="en-US" b="0" i="0" u="none" strike="noStrike" cap="none" normalizeH="0" baseline="0" dirty="0" err="1">
                <a:ln>
                  <a:noFill/>
                </a:ln>
                <a:solidFill>
                  <a:schemeClr val="tx1"/>
                </a:solidFill>
                <a:effectLst/>
                <a:latin typeface="Arial Unicode MS" panose="020B0604020202020204" pitchFamily="34" charset="-128"/>
              </a:rPr>
              <a:t>metrics.confusion_matrix</a:t>
            </a:r>
            <a:r>
              <a:rPr kumimoji="0" lang="en-US" altLang="en-US" b="0" i="0" u="none" strike="noStrike" cap="none" normalizeH="0" baseline="0" dirty="0">
                <a:ln>
                  <a:noFill/>
                </a:ln>
                <a:solidFill>
                  <a:schemeClr val="tx1"/>
                </a:solidFill>
                <a:effectLst/>
                <a:latin typeface="Arial Unicode MS" panose="020B0604020202020204" pitchFamily="34" charset="-128"/>
              </a:rPr>
              <a:t>()</a:t>
            </a:r>
            <a:r>
              <a:rPr kumimoji="0" lang="en-US" altLang="en-US" b="0" i="0" u="none" strike="noStrike" cap="none" normalizeH="0" baseline="0" dirty="0">
                <a:ln>
                  <a:noFill/>
                </a:ln>
                <a:solidFill>
                  <a:schemeClr val="tx1"/>
                </a:solidFill>
                <a:effectLst/>
              </a:rPr>
              <a:t> para </a:t>
            </a:r>
            <a:r>
              <a:rPr kumimoji="0" lang="en-US" altLang="en-US" b="0" i="0" u="none" strike="noStrike" cap="none" normalizeH="0" baseline="0" dirty="0" err="1">
                <a:ln>
                  <a:noFill/>
                </a:ln>
                <a:solidFill>
                  <a:schemeClr val="tx1"/>
                </a:solidFill>
                <a:effectLst/>
              </a:rPr>
              <a:t>comparar</a:t>
            </a:r>
            <a:r>
              <a:rPr kumimoji="0" lang="en-US" altLang="en-US" b="0" i="0" u="none" strike="noStrike" cap="none" normalizeH="0" baseline="0" dirty="0">
                <a:ln>
                  <a:noFill/>
                </a:ln>
                <a:solidFill>
                  <a:schemeClr val="tx1"/>
                </a:solidFill>
                <a:effectLst/>
              </a:rPr>
              <a:t> las </a:t>
            </a:r>
            <a:r>
              <a:rPr kumimoji="0" lang="en-US" altLang="en-US" b="0" i="0" u="none" strike="noStrike" cap="none" normalizeH="0" baseline="0" dirty="0" err="1">
                <a:ln>
                  <a:noFill/>
                </a:ln>
                <a:solidFill>
                  <a:schemeClr val="tx1"/>
                </a:solidFill>
                <a:effectLst/>
              </a:rPr>
              <a:t>predicciones</a:t>
            </a:r>
            <a:r>
              <a:rPr kumimoji="0" lang="en-US" altLang="en-US" b="0" i="0" u="none" strike="noStrike" cap="none" normalizeH="0" baseline="0" dirty="0">
                <a:ln>
                  <a:noFill/>
                </a:ln>
                <a:solidFill>
                  <a:schemeClr val="tx1"/>
                </a:solidFill>
                <a:effectLst/>
              </a:rPr>
              <a:t> con las </a:t>
            </a:r>
            <a:r>
              <a:rPr kumimoji="0" lang="en-US" altLang="en-US" b="0" i="0" u="none" strike="noStrike" cap="none" normalizeH="0" baseline="0" dirty="0" err="1">
                <a:ln>
                  <a:noFill/>
                </a:ln>
                <a:solidFill>
                  <a:schemeClr val="tx1"/>
                </a:solidFill>
                <a:effectLst/>
              </a:rPr>
              <a:t>verdaderas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etiquetas</a:t>
            </a:r>
            <a:r>
              <a:rPr kumimoji="0" lang="en-US" altLang="en-US" b="0" i="0" u="none" strike="noStrike" cap="none" normalizeH="0" baseline="0" dirty="0">
                <a:ln>
                  <a:noFill/>
                </a:ln>
                <a:solidFill>
                  <a:schemeClr val="tx1"/>
                </a:solidFill>
                <a:effectLst/>
              </a:rPr>
              <a:t> del conjunto de </a:t>
            </a:r>
            <a:r>
              <a:rPr kumimoji="0" lang="en-US" altLang="en-US" b="0" i="0" u="none" strike="noStrike" cap="none" normalizeH="0" baseline="0" dirty="0" err="1">
                <a:ln>
                  <a:noFill/>
                </a:ln>
                <a:solidFill>
                  <a:schemeClr val="tx1"/>
                </a:solidFill>
                <a:effectLst/>
              </a:rPr>
              <a:t>prueba</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latin typeface="Arial Unicode MS" panose="020B0604020202020204" pitchFamily="34" charset="-128"/>
              </a:rPr>
              <a:t>Y_test</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Imprimir</a:t>
            </a:r>
            <a:r>
              <a:rPr kumimoji="0" lang="en-US" altLang="en-US" b="1" i="0" u="none" strike="noStrike" cap="none" normalizeH="0" baseline="0" dirty="0">
                <a:ln>
                  <a:noFill/>
                </a:ln>
                <a:solidFill>
                  <a:schemeClr val="tx1"/>
                </a:solidFill>
                <a:effectLst/>
                <a:latin typeface="Arial" panose="020B0604020202020204" pitchFamily="34" charset="0"/>
              </a:rPr>
              <a:t> la </a:t>
            </a:r>
            <a:r>
              <a:rPr kumimoji="0" lang="en-US" altLang="en-US" b="1" i="0" u="none" strike="noStrike" cap="none" normalizeH="0" baseline="0" dirty="0" err="1">
                <a:ln>
                  <a:noFill/>
                </a:ln>
                <a:solidFill>
                  <a:schemeClr val="tx1"/>
                </a:solidFill>
                <a:effectLst/>
                <a:latin typeface="Arial" panose="020B0604020202020204" pitchFamily="34" charset="0"/>
              </a:rPr>
              <a:t>matriz</a:t>
            </a:r>
            <a:r>
              <a:rPr kumimoji="0" lang="en-US" altLang="en-US" b="1" i="0" u="none" strike="noStrike" cap="none" normalizeH="0" baseline="0" dirty="0">
                <a:ln>
                  <a:noFill/>
                </a:ln>
                <a:solidFill>
                  <a:schemeClr val="tx1"/>
                </a:solidFill>
                <a:effectLst/>
                <a:latin typeface="Arial" panose="020B0604020202020204" pitchFamily="34" charset="0"/>
              </a:rPr>
              <a:t> de </a:t>
            </a:r>
            <a:r>
              <a:rPr kumimoji="0" lang="en-US" altLang="en-US" b="1" i="0" u="none" strike="noStrike" cap="none" normalizeH="0" baseline="0" dirty="0" err="1">
                <a:ln>
                  <a:noFill/>
                </a:ln>
                <a:solidFill>
                  <a:schemeClr val="tx1"/>
                </a:solidFill>
                <a:effectLst/>
                <a:latin typeface="Arial" panose="020B0604020202020204" pitchFamily="34" charset="0"/>
              </a:rPr>
              <a:t>confusión</a:t>
            </a:r>
            <a:r>
              <a:rPr kumimoji="0" lang="en-US" altLang="en-US" b="1"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Muestra</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matriz</a:t>
            </a:r>
            <a:r>
              <a:rPr kumimoji="0" lang="en-US" altLang="en-US" b="0" i="0" u="none" strike="noStrike" cap="none" normalizeH="0" baseline="0" dirty="0">
                <a:ln>
                  <a:noFill/>
                </a:ln>
                <a:solidFill>
                  <a:schemeClr val="tx1"/>
                </a:solidFill>
                <a:effectLst/>
                <a:latin typeface="Arial" panose="020B0604020202020204" pitchFamily="34" charset="0"/>
              </a:rPr>
              <a:t> de </a:t>
            </a:r>
            <a:r>
              <a:rPr kumimoji="0" lang="en-US" altLang="en-US" b="0" i="0" u="none" strike="noStrike" cap="none" normalizeH="0" baseline="0" dirty="0" err="1">
                <a:ln>
                  <a:noFill/>
                </a:ln>
                <a:solidFill>
                  <a:schemeClr val="tx1"/>
                </a:solidFill>
                <a:effectLst/>
                <a:latin typeface="Arial" panose="020B0604020202020204" pitchFamily="34" charset="0"/>
              </a:rPr>
              <a:t>confusión</a:t>
            </a:r>
            <a:r>
              <a:rPr kumimoji="0" lang="en-US" altLang="en-US" b="0" i="0" u="none" strike="noStrike" cap="none" normalizeH="0" baseline="0" dirty="0">
                <a:ln>
                  <a:noFill/>
                </a:ln>
                <a:solidFill>
                  <a:schemeClr val="tx1"/>
                </a:solidFill>
                <a:effectLst/>
                <a:latin typeface="Arial" panose="020B0604020202020204" pitchFamily="34" charset="0"/>
              </a:rPr>
              <a:t> para </a:t>
            </a:r>
            <a:r>
              <a:rPr kumimoji="0" lang="en-US" altLang="en-US" b="0" i="0" u="none" strike="noStrike" cap="none" normalizeH="0" baseline="0" dirty="0" err="1">
                <a:ln>
                  <a:noFill/>
                </a:ln>
                <a:solidFill>
                  <a:schemeClr val="tx1"/>
                </a:solidFill>
                <a:effectLst/>
                <a:latin typeface="Arial" panose="020B0604020202020204" pitchFamily="34" charset="0"/>
              </a:rPr>
              <a:t>evaluar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rendimiento</a:t>
            </a:r>
            <a:r>
              <a:rPr kumimoji="0" lang="en-US" altLang="en-US" b="0" i="0" u="none" strike="noStrike" cap="none" normalizeH="0" baseline="0" dirty="0">
                <a:ln>
                  <a:noFill/>
                </a:ln>
                <a:solidFill>
                  <a:schemeClr val="tx1"/>
                </a:solidFill>
                <a:effectLst/>
                <a:latin typeface="Arial" panose="020B0604020202020204" pitchFamily="34" charset="0"/>
              </a:rPr>
              <a:t> del </a:t>
            </a:r>
            <a:r>
              <a:rPr kumimoji="0" lang="en-US" altLang="en-US" b="0" i="0" u="none" strike="noStrike" cap="none" normalizeH="0" baseline="0" dirty="0" err="1">
                <a:ln>
                  <a:noFill/>
                </a:ln>
                <a:solidFill>
                  <a:schemeClr val="tx1"/>
                </a:solidFill>
                <a:effectLst/>
                <a:latin typeface="Arial" panose="020B0604020202020204" pitchFamily="34" charset="0"/>
              </a:rPr>
              <a:t>modelo</a:t>
            </a:r>
            <a:r>
              <a:rPr kumimoji="0" lang="en-US" altLang="en-US" b="0" i="0" u="none" strike="noStrike" cap="none" normalizeH="0" baseline="0" dirty="0">
                <a:ln>
                  <a:noFill/>
                </a:ln>
                <a:solidFill>
                  <a:schemeClr val="tx1"/>
                </a:solidFill>
                <a:effectLst/>
                <a:latin typeface="Arial" panose="020B0604020202020204" pitchFamily="34" charset="0"/>
              </a:rPr>
              <a:t> (TP, FP, TN, FN).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AB866A4-212A-3914-73C1-DF3703FBEBEB}"/>
              </a:ext>
            </a:extLst>
          </p:cNvPr>
          <p:cNvSpPr txBox="1"/>
          <p:nvPr/>
        </p:nvSpPr>
        <p:spPr>
          <a:xfrm>
            <a:off x="5720080" y="5281196"/>
            <a:ext cx="6096000"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Ajuste</a:t>
            </a:r>
            <a:r>
              <a:rPr kumimoji="0" lang="en-US" altLang="en-US" b="1" i="0" u="none" strike="noStrike" cap="none" normalizeH="0" baseline="0" dirty="0">
                <a:ln>
                  <a:noFill/>
                </a:ln>
                <a:solidFill>
                  <a:schemeClr val="tx1"/>
                </a:solidFill>
                <a:effectLst/>
                <a:latin typeface="Arial" panose="020B0604020202020204" pitchFamily="34" charset="0"/>
              </a:rPr>
              <a:t> de umbral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Cambiar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umbral de </a:t>
            </a:r>
            <a:r>
              <a:rPr kumimoji="0" lang="en-US" altLang="en-US" b="0" i="0" u="none" strike="noStrike" cap="none" normalizeH="0" baseline="0" dirty="0" err="1">
                <a:ln>
                  <a:noFill/>
                </a:ln>
                <a:solidFill>
                  <a:schemeClr val="tx1"/>
                </a:solidFill>
                <a:effectLst/>
                <a:latin typeface="Arial" panose="020B0604020202020204" pitchFamily="34" charset="0"/>
              </a:rPr>
              <a:t>decisión</a:t>
            </a:r>
            <a:r>
              <a:rPr kumimoji="0" lang="en-US" altLang="en-US" b="0" i="0" u="none" strike="noStrike" cap="none" normalizeH="0" baseline="0" dirty="0">
                <a:ln>
                  <a:noFill/>
                </a:ln>
                <a:solidFill>
                  <a:schemeClr val="tx1"/>
                </a:solidFill>
                <a:effectLst/>
                <a:latin typeface="Arial" panose="020B0604020202020204" pitchFamily="34" charset="0"/>
              </a:rPr>
              <a:t> y </a:t>
            </a:r>
            <a:r>
              <a:rPr kumimoji="0" lang="en-US" altLang="en-US" b="0" i="0" u="none" strike="noStrike" cap="none" normalizeH="0" baseline="0" dirty="0" err="1">
                <a:ln>
                  <a:noFill/>
                </a:ln>
                <a:solidFill>
                  <a:schemeClr val="tx1"/>
                </a:solidFill>
                <a:effectLst/>
                <a:latin typeface="Arial" panose="020B0604020202020204" pitchFamily="34" charset="0"/>
              </a:rPr>
              <a:t>evaluar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su</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impacto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en</a:t>
            </a:r>
            <a:r>
              <a:rPr kumimoji="0" lang="en-US" altLang="en-US" b="0" i="0" u="none" strike="noStrike" cap="none" normalizeH="0" baseline="0" dirty="0">
                <a:ln>
                  <a:noFill/>
                </a:ln>
                <a:solidFill>
                  <a:schemeClr val="tx1"/>
                </a:solidFill>
                <a:effectLst/>
                <a:latin typeface="Arial" panose="020B0604020202020204" pitchFamily="34" charset="0"/>
              </a:rPr>
              <a:t> la </a:t>
            </a:r>
            <a:r>
              <a:rPr kumimoji="0" lang="en-US" altLang="en-US" b="0" i="0" u="none" strike="noStrike" cap="none" normalizeH="0" baseline="0" dirty="0" err="1">
                <a:ln>
                  <a:noFill/>
                </a:ln>
                <a:solidFill>
                  <a:schemeClr val="tx1"/>
                </a:solidFill>
                <a:effectLst/>
                <a:latin typeface="Arial" panose="020B0604020202020204" pitchFamily="34" charset="0"/>
              </a:rPr>
              <a:t>matriz</a:t>
            </a:r>
            <a:r>
              <a:rPr kumimoji="0" lang="en-US" altLang="en-US" b="0" i="0" u="none" strike="noStrike" cap="none" normalizeH="0" baseline="0" dirty="0">
                <a:ln>
                  <a:noFill/>
                </a:ln>
                <a:solidFill>
                  <a:schemeClr val="tx1"/>
                </a:solidFill>
                <a:effectLst/>
                <a:latin typeface="Arial" panose="020B0604020202020204" pitchFamily="34" charset="0"/>
              </a:rPr>
              <a:t> de </a:t>
            </a:r>
            <a:r>
              <a:rPr kumimoji="0" lang="en-US" altLang="en-US" b="0" i="0" u="none" strike="noStrike" cap="none" normalizeH="0" baseline="0" dirty="0" err="1">
                <a:ln>
                  <a:noFill/>
                </a:ln>
                <a:solidFill>
                  <a:schemeClr val="tx1"/>
                </a:solidFill>
                <a:effectLst/>
                <a:latin typeface="Arial" panose="020B0604020202020204" pitchFamily="34" charset="0"/>
              </a:rPr>
              <a:t>confusión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Curva ROC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Calcular</a:t>
            </a:r>
            <a:r>
              <a:rPr kumimoji="0" lang="en-US" altLang="en-US" b="0" i="0" u="none" strike="noStrike" cap="none" normalizeH="0" baseline="0" dirty="0">
                <a:ln>
                  <a:noFill/>
                </a:ln>
                <a:solidFill>
                  <a:schemeClr val="tx1"/>
                </a:solidFill>
                <a:effectLst/>
                <a:latin typeface="Arial" panose="020B0604020202020204" pitchFamily="34" charset="0"/>
              </a:rPr>
              <a:t> TPR y FPR para </a:t>
            </a:r>
            <a:r>
              <a:rPr kumimoji="0" lang="en-US" altLang="en-US" b="0" i="0" u="none" strike="noStrike" cap="none" normalizeH="0" baseline="0" dirty="0" err="1">
                <a:ln>
                  <a:noFill/>
                </a:ln>
                <a:solidFill>
                  <a:schemeClr val="tx1"/>
                </a:solidFill>
                <a:effectLst/>
                <a:latin typeface="Arial" panose="020B0604020202020204" pitchFamily="34" charset="0"/>
              </a:rPr>
              <a:t>diferentes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umbrales</a:t>
            </a:r>
            <a:r>
              <a:rPr kumimoji="0" lang="en-US" altLang="en-US" b="0" i="0" u="none" strike="noStrike" cap="none" normalizeH="0" baseline="0" dirty="0">
                <a:ln>
                  <a:noFill/>
                </a:ln>
                <a:solidFill>
                  <a:schemeClr val="tx1"/>
                </a:solidFill>
                <a:effectLst/>
                <a:latin typeface="Arial" panose="020B0604020202020204" pitchFamily="34" charset="0"/>
              </a:rPr>
              <a:t> y </a:t>
            </a:r>
            <a:r>
              <a:rPr kumimoji="0" lang="en-US" altLang="en-US" b="0" i="0" u="none" strike="noStrike" cap="none" normalizeH="0" baseline="0" dirty="0" err="1">
                <a:ln>
                  <a:noFill/>
                </a:ln>
                <a:solidFill>
                  <a:schemeClr val="tx1"/>
                </a:solidFill>
                <a:effectLst/>
                <a:latin typeface="Arial" panose="020B0604020202020204" pitchFamily="34" charset="0"/>
              </a:rPr>
              <a:t>graficar</a:t>
            </a:r>
            <a:r>
              <a:rPr kumimoji="0" lang="en-US" altLang="en-US" b="0" i="0" u="none" strike="noStrike" cap="none" normalizeH="0" baseline="0" dirty="0">
                <a:ln>
                  <a:noFill/>
                </a:ln>
                <a:solidFill>
                  <a:schemeClr val="tx1"/>
                </a:solidFill>
                <a:effectLst/>
                <a:latin typeface="Arial" panose="020B0604020202020204" pitchFamily="34" charset="0"/>
              </a:rPr>
              <a:t> la curva ROC.</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Cálculo</a:t>
            </a:r>
            <a:r>
              <a:rPr kumimoji="0" lang="en-US" altLang="en-US" b="1" i="0" u="none" strike="noStrike" cap="none" normalizeH="0" baseline="0" dirty="0">
                <a:ln>
                  <a:noFill/>
                </a:ln>
                <a:solidFill>
                  <a:schemeClr val="tx1"/>
                </a:solidFill>
                <a:effectLst/>
                <a:latin typeface="Arial" panose="020B0604020202020204" pitchFamily="34" charset="0"/>
              </a:rPr>
              <a:t> de AUC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Calcular</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el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área</a:t>
            </a:r>
            <a:r>
              <a:rPr kumimoji="0" lang="en-US" altLang="en-US" b="0" i="0" u="none" strike="noStrike" cap="none" normalizeH="0" baseline="0" dirty="0">
                <a:ln>
                  <a:noFill/>
                </a:ln>
                <a:solidFill>
                  <a:schemeClr val="tx1"/>
                </a:solidFill>
                <a:effectLst/>
                <a:latin typeface="Arial" panose="020B0604020202020204" pitchFamily="34" charset="0"/>
              </a:rPr>
              <a:t> bajo la curva ROC (AUC) </a:t>
            </a:r>
            <a:r>
              <a:rPr kumimoji="0" lang="en-US" altLang="en-US" b="0" i="0" u="none" strike="noStrike" cap="none" normalizeH="0" baseline="0" dirty="0" err="1">
                <a:ln>
                  <a:noFill/>
                </a:ln>
                <a:solidFill>
                  <a:schemeClr val="tx1"/>
                </a:solidFill>
                <a:effectLst/>
                <a:latin typeface="Arial" panose="020B0604020202020204" pitchFamily="34" charset="0"/>
              </a:rPr>
              <a:t>como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una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métrica</a:t>
            </a:r>
            <a:r>
              <a:rPr kumimoji="0" lang="en-US" altLang="en-US" b="0" i="0" u="none" strike="noStrike" cap="none" normalizeH="0" baseline="0" dirty="0">
                <a:ln>
                  <a:noFill/>
                </a:ln>
                <a:solidFill>
                  <a:schemeClr val="tx1"/>
                </a:solidFill>
                <a:effectLst/>
                <a:latin typeface="Arial" panose="020B0604020202020204" pitchFamily="34" charset="0"/>
              </a:rPr>
              <a:t> final. </a:t>
            </a:r>
          </a:p>
        </p:txBody>
      </p:sp>
      <p:sp>
        <p:nvSpPr>
          <p:cNvPr id="8" name="TextBox 7">
            <a:extLst>
              <a:ext uri="{FF2B5EF4-FFF2-40B4-BE49-F238E27FC236}">
                <a16:creationId xmlns:a16="http://schemas.microsoft.com/office/drawing/2014/main" id="{87820ABE-83D0-9AE0-A0D1-1215F2C3502C}"/>
              </a:ext>
            </a:extLst>
          </p:cNvPr>
          <p:cNvSpPr txBox="1"/>
          <p:nvPr/>
        </p:nvSpPr>
        <p:spPr>
          <a:xfrm>
            <a:off x="41587" y="1036558"/>
            <a:ext cx="284052" cy="307777"/>
          </a:xfrm>
          <a:prstGeom prst="rect">
            <a:avLst/>
          </a:prstGeom>
          <a:noFill/>
        </p:spPr>
        <p:txBody>
          <a:bodyPr wrap="none" rtlCol="0">
            <a:spAutoFit/>
          </a:bodyPr>
          <a:lstStyle/>
          <a:p>
            <a:r>
              <a:rPr lang="es-419" dirty="0"/>
              <a:t>1</a:t>
            </a:r>
            <a:endParaRPr lang="en-US" dirty="0"/>
          </a:p>
        </p:txBody>
      </p:sp>
      <p:sp>
        <p:nvSpPr>
          <p:cNvPr id="9" name="TextBox 8">
            <a:extLst>
              <a:ext uri="{FF2B5EF4-FFF2-40B4-BE49-F238E27FC236}">
                <a16:creationId xmlns:a16="http://schemas.microsoft.com/office/drawing/2014/main" id="{2DC99FF0-3805-825C-B4EA-64B278C5BB7C}"/>
              </a:ext>
            </a:extLst>
          </p:cNvPr>
          <p:cNvSpPr txBox="1"/>
          <p:nvPr/>
        </p:nvSpPr>
        <p:spPr>
          <a:xfrm>
            <a:off x="5812895" y="1202332"/>
            <a:ext cx="284052" cy="307777"/>
          </a:xfrm>
          <a:prstGeom prst="rect">
            <a:avLst/>
          </a:prstGeom>
          <a:noFill/>
        </p:spPr>
        <p:txBody>
          <a:bodyPr wrap="none" rtlCol="0">
            <a:spAutoFit/>
          </a:bodyPr>
          <a:lstStyle/>
          <a:p>
            <a:r>
              <a:rPr lang="es-419" dirty="0"/>
              <a:t>2</a:t>
            </a:r>
            <a:endParaRPr lang="en-US" dirty="0"/>
          </a:p>
        </p:txBody>
      </p:sp>
      <p:sp>
        <p:nvSpPr>
          <p:cNvPr id="10" name="TextBox 9">
            <a:extLst>
              <a:ext uri="{FF2B5EF4-FFF2-40B4-BE49-F238E27FC236}">
                <a16:creationId xmlns:a16="http://schemas.microsoft.com/office/drawing/2014/main" id="{9DB3511C-ACDB-37E4-F0B9-B522DE82647E}"/>
              </a:ext>
            </a:extLst>
          </p:cNvPr>
          <p:cNvSpPr txBox="1"/>
          <p:nvPr/>
        </p:nvSpPr>
        <p:spPr>
          <a:xfrm>
            <a:off x="5670396" y="4973419"/>
            <a:ext cx="284052" cy="307777"/>
          </a:xfrm>
          <a:prstGeom prst="rect">
            <a:avLst/>
          </a:prstGeom>
          <a:noFill/>
        </p:spPr>
        <p:txBody>
          <a:bodyPr wrap="none" rtlCol="0">
            <a:spAutoFit/>
          </a:bodyPr>
          <a:lstStyle/>
          <a:p>
            <a:r>
              <a:rPr lang="es-419" dirty="0"/>
              <a:t>3</a:t>
            </a:r>
            <a:endParaRPr lang="en-US" dirty="0"/>
          </a:p>
        </p:txBody>
      </p:sp>
    </p:spTree>
    <p:extLst>
      <p:ext uri="{BB962C8B-B14F-4D97-AF65-F5344CB8AC3E}">
        <p14:creationId xmlns:p14="http://schemas.microsoft.com/office/powerpoint/2010/main" val="2913485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697AD-7C68-493C-00CA-7E43C58B76F5}"/>
            </a:ext>
          </a:extLst>
        </p:cNvPr>
        <p:cNvGrpSpPr/>
        <p:nvPr/>
      </p:nvGrpSpPr>
      <p:grpSpPr>
        <a:xfrm>
          <a:off x="0" y="0"/>
          <a:ext cx="0" cy="0"/>
          <a:chOff x="0" y="0"/>
          <a:chExt cx="0" cy="0"/>
        </a:xfrm>
      </p:grpSpPr>
      <p:grpSp>
        <p:nvGrpSpPr>
          <p:cNvPr id="2" name="Google Shape;3492;p157">
            <a:extLst>
              <a:ext uri="{FF2B5EF4-FFF2-40B4-BE49-F238E27FC236}">
                <a16:creationId xmlns:a16="http://schemas.microsoft.com/office/drawing/2014/main" id="{5BE76F83-BE17-319D-E62B-55FC71E50A30}"/>
              </a:ext>
            </a:extLst>
          </p:cNvPr>
          <p:cNvGrpSpPr/>
          <p:nvPr/>
        </p:nvGrpSpPr>
        <p:grpSpPr>
          <a:xfrm>
            <a:off x="1697435" y="1654450"/>
            <a:ext cx="8797129" cy="3960439"/>
            <a:chOff x="558798" y="2060849"/>
            <a:chExt cx="8797129" cy="3960439"/>
          </a:xfrm>
        </p:grpSpPr>
        <p:sp>
          <p:nvSpPr>
            <p:cNvPr id="3" name="Google Shape;3493;p157">
              <a:extLst>
                <a:ext uri="{FF2B5EF4-FFF2-40B4-BE49-F238E27FC236}">
                  <a16:creationId xmlns:a16="http://schemas.microsoft.com/office/drawing/2014/main" id="{4DB13FEF-42D9-9B94-79D6-BC9C22E1FE2A}"/>
                </a:ext>
              </a:extLst>
            </p:cNvPr>
            <p:cNvSpPr/>
            <p:nvPr/>
          </p:nvSpPr>
          <p:spPr>
            <a:xfrm>
              <a:off x="558799" y="2060849"/>
              <a:ext cx="8785225" cy="3960439"/>
            </a:xfrm>
            <a:prstGeom prst="rect">
              <a:avLst/>
            </a:prstGeom>
            <a:solidFill>
              <a:srgbClr val="B3C6E7"/>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grpSp>
          <p:nvGrpSpPr>
            <p:cNvPr id="4" name="Google Shape;3494;p157">
              <a:extLst>
                <a:ext uri="{FF2B5EF4-FFF2-40B4-BE49-F238E27FC236}">
                  <a16:creationId xmlns:a16="http://schemas.microsoft.com/office/drawing/2014/main" id="{5DA380CB-DC55-F386-C0E1-91A71B75B148}"/>
                </a:ext>
              </a:extLst>
            </p:cNvPr>
            <p:cNvGrpSpPr/>
            <p:nvPr/>
          </p:nvGrpSpPr>
          <p:grpSpPr>
            <a:xfrm>
              <a:off x="558798" y="3945816"/>
              <a:ext cx="8797129" cy="576572"/>
              <a:chOff x="4778069" y="4391025"/>
              <a:chExt cx="2349160" cy="431802"/>
            </a:xfrm>
          </p:grpSpPr>
          <p:sp>
            <p:nvSpPr>
              <p:cNvPr id="6" name="Google Shape;3495;p157">
                <a:extLst>
                  <a:ext uri="{FF2B5EF4-FFF2-40B4-BE49-F238E27FC236}">
                    <a16:creationId xmlns:a16="http://schemas.microsoft.com/office/drawing/2014/main" id="{3C7D9B7A-4753-1538-F448-36DC2885F864}"/>
                  </a:ext>
                </a:extLst>
              </p:cNvPr>
              <p:cNvSpPr/>
              <p:nvPr/>
            </p:nvSpPr>
            <p:spPr>
              <a:xfrm>
                <a:off x="4778069" y="4391025"/>
                <a:ext cx="2349160" cy="431802"/>
              </a:xfrm>
              <a:prstGeom prst="rect">
                <a:avLst/>
              </a:prstGeom>
              <a:solidFill>
                <a:srgbClr val="193EB0"/>
              </a:solidFill>
              <a:ln>
                <a:noFill/>
              </a:ln>
            </p:spPr>
            <p:txBody>
              <a:bodyPr spcFirstLastPara="1" wrap="square" lIns="91425" tIns="45700" rIns="91425" bIns="45700" anchor="ctr" anchorCtr="0">
                <a:noAutofit/>
              </a:bodyPr>
              <a:lstStyle/>
              <a:p>
                <a:pPr algn="ctr">
                  <a:buSzPts val="2000"/>
                </a:pPr>
                <a:endParaRPr sz="2000">
                  <a:solidFill>
                    <a:schemeClr val="lt1"/>
                  </a:solidFill>
                  <a:latin typeface="Calibri"/>
                  <a:ea typeface="Calibri"/>
                  <a:cs typeface="Calibri"/>
                  <a:sym typeface="Calibri"/>
                </a:endParaRPr>
              </a:p>
            </p:txBody>
          </p:sp>
          <p:sp>
            <p:nvSpPr>
              <p:cNvPr id="7" name="Google Shape;3496;p157">
                <a:extLst>
                  <a:ext uri="{FF2B5EF4-FFF2-40B4-BE49-F238E27FC236}">
                    <a16:creationId xmlns:a16="http://schemas.microsoft.com/office/drawing/2014/main" id="{89B3F1D4-0D20-C523-3707-78061715D336}"/>
                  </a:ext>
                </a:extLst>
              </p:cNvPr>
              <p:cNvSpPr/>
              <p:nvPr/>
            </p:nvSpPr>
            <p:spPr>
              <a:xfrm>
                <a:off x="4852511" y="4528465"/>
                <a:ext cx="2200275" cy="230498"/>
              </a:xfrm>
              <a:prstGeom prst="rect">
                <a:avLst/>
              </a:prstGeom>
              <a:noFill/>
              <a:ln>
                <a:noFill/>
              </a:ln>
            </p:spPr>
            <p:txBody>
              <a:bodyPr spcFirstLastPara="1" wrap="square" lIns="0" tIns="0" rIns="0" bIns="0" anchor="ctr" anchorCtr="0">
                <a:spAutoFit/>
              </a:bodyPr>
              <a:lstStyle/>
              <a:p>
                <a:pPr algn="ctr">
                  <a:buSzPts val="2000"/>
                </a:pPr>
                <a:r>
                  <a:rPr lang="en-US" sz="2000" dirty="0" err="1">
                    <a:solidFill>
                      <a:schemeClr val="lt1"/>
                    </a:solidFill>
                  </a:rPr>
                  <a:t>Revisión</a:t>
                </a:r>
                <a:r>
                  <a:rPr lang="en-US" sz="2000" dirty="0">
                    <a:solidFill>
                      <a:schemeClr val="lt1"/>
                    </a:solidFill>
                  </a:rPr>
                  <a:t> de </a:t>
                </a:r>
                <a:r>
                  <a:rPr lang="en-US" sz="2000" dirty="0" err="1">
                    <a:solidFill>
                      <a:schemeClr val="lt1"/>
                    </a:solidFill>
                  </a:rPr>
                  <a:t>ejercicio</a:t>
                </a:r>
                <a:r>
                  <a:rPr lang="en-US" sz="2000" dirty="0">
                    <a:solidFill>
                      <a:schemeClr val="lt1"/>
                    </a:solidFill>
                  </a:rPr>
                  <a:t> </a:t>
                </a:r>
                <a:r>
                  <a:rPr lang="en-US" sz="2000" dirty="0" err="1">
                    <a:solidFill>
                      <a:schemeClr val="lt1"/>
                    </a:solidFill>
                  </a:rPr>
                  <a:t>en</a:t>
                </a:r>
                <a:r>
                  <a:rPr lang="en-US" sz="2000" dirty="0">
                    <a:solidFill>
                      <a:schemeClr val="lt1"/>
                    </a:solidFill>
                  </a:rPr>
                  <a:t> </a:t>
                </a:r>
                <a:r>
                  <a:rPr lang="en-US" sz="2000" dirty="0" err="1">
                    <a:solidFill>
                      <a:schemeClr val="lt1"/>
                    </a:solidFill>
                  </a:rPr>
                  <a:t>grupo</a:t>
                </a:r>
                <a:r>
                  <a:rPr lang="en-US" sz="2000" dirty="0">
                    <a:solidFill>
                      <a:schemeClr val="lt1"/>
                    </a:solidFill>
                  </a:rPr>
                  <a:t>. </a:t>
                </a:r>
                <a:endParaRPr dirty="0"/>
              </a:p>
            </p:txBody>
          </p:sp>
        </p:grpSp>
        <p:pic>
          <p:nvPicPr>
            <p:cNvPr id="5" name="Google Shape;3497;p157" descr="텍스트, 클립아트이(가) 표시된 사진&#10;&#10;자동 생성된 설명">
              <a:extLst>
                <a:ext uri="{FF2B5EF4-FFF2-40B4-BE49-F238E27FC236}">
                  <a16:creationId xmlns:a16="http://schemas.microsoft.com/office/drawing/2014/main" id="{7728FE1F-2D41-9A63-B2B7-1E0CDAE0531E}"/>
                </a:ext>
              </a:extLst>
            </p:cNvPr>
            <p:cNvPicPr preferRelativeResize="0"/>
            <p:nvPr/>
          </p:nvPicPr>
          <p:blipFill rotWithShape="1">
            <a:blip r:embed="rId2">
              <a:alphaModFix/>
            </a:blip>
            <a:srcRect l="28593" t="14475" r="51947" b="14299"/>
            <a:stretch/>
          </p:blipFill>
          <p:spPr>
            <a:xfrm>
              <a:off x="4370123" y="2647560"/>
              <a:ext cx="1162577" cy="1174440"/>
            </a:xfrm>
            <a:prstGeom prst="ellipse">
              <a:avLst/>
            </a:prstGeom>
            <a:noFill/>
            <a:ln>
              <a:noFill/>
            </a:ln>
          </p:spPr>
        </p:pic>
      </p:grpSp>
    </p:spTree>
    <p:extLst>
      <p:ext uri="{BB962C8B-B14F-4D97-AF65-F5344CB8AC3E}">
        <p14:creationId xmlns:p14="http://schemas.microsoft.com/office/powerpoint/2010/main" val="155559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00"/>
          <p:cNvSpPr txBox="1"/>
          <p:nvPr/>
        </p:nvSpPr>
        <p:spPr>
          <a:xfrm>
            <a:off x="6832069" y="1308827"/>
            <a:ext cx="4617300" cy="15388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0000"/>
                </a:solidFill>
                <a:latin typeface="Arial"/>
                <a:ea typeface="Arial"/>
                <a:cs typeface="Arial"/>
                <a:sym typeface="Arial"/>
              </a:rPr>
              <a:t>Capítulo 5</a:t>
            </a:r>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Aprendizaje automático – Aprendizaje supervisado</a:t>
            </a:r>
            <a:endParaRPr sz="1800" b="0" i="0" u="none" strike="noStrike" cap="none">
              <a:solidFill>
                <a:schemeClr val="dk1"/>
              </a:solidFill>
              <a:latin typeface="Calibri"/>
              <a:ea typeface="Calibri"/>
              <a:cs typeface="Calibri"/>
              <a:sym typeface="Calibri"/>
            </a:endParaRPr>
          </a:p>
        </p:txBody>
      </p:sp>
      <p:sp>
        <p:nvSpPr>
          <p:cNvPr id="120" name="Google Shape;120;p100"/>
          <p:cNvSpPr txBox="1"/>
          <p:nvPr/>
        </p:nvSpPr>
        <p:spPr>
          <a:xfrm>
            <a:off x="772998" y="3429000"/>
            <a:ext cx="4617000" cy="2306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Lorem ipsum dolor sit amet, consectetuer adipiscing elit. Maecenas porttitor congue massa. Fusce posuere, magna sed pulvinar ultricies, purus lectus malesuada libero, sit amet commodo magna eros quis urna.</a:t>
            </a:r>
            <a:endParaRPr sz="1800" b="0" i="0" u="none" strike="noStrike" cap="none">
              <a:solidFill>
                <a:srgbClr val="000000"/>
              </a:solidFill>
              <a:latin typeface="Calibri"/>
              <a:ea typeface="Calibri"/>
              <a:cs typeface="Calibri"/>
              <a:sym typeface="Calibri"/>
            </a:endParaRPr>
          </a:p>
          <a:p>
            <a:pPr marL="0" marR="0" lvl="0" indent="0" algn="l" rtl="0">
              <a:lnSpc>
                <a:spcPct val="90000"/>
              </a:lnSpc>
              <a:spcBef>
                <a:spcPts val="75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Pellentesque habitant morbi tristique senectus et netus et malesuada fames ac turpis egestas.</a:t>
            </a:r>
            <a:endParaRPr sz="1800" b="0" i="0" u="none" strike="noStrike" cap="none">
              <a:solidFill>
                <a:srgbClr val="000000"/>
              </a:solidFill>
              <a:latin typeface="Calibri"/>
              <a:ea typeface="Calibri"/>
              <a:cs typeface="Calibri"/>
              <a:sym typeface="Calibri"/>
            </a:endParaRPr>
          </a:p>
        </p:txBody>
      </p:sp>
      <p:cxnSp>
        <p:nvCxnSpPr>
          <p:cNvPr id="121" name="Google Shape;121;p100"/>
          <p:cNvCxnSpPr/>
          <p:nvPr/>
        </p:nvCxnSpPr>
        <p:spPr>
          <a:xfrm>
            <a:off x="772997" y="2903729"/>
            <a:ext cx="4617300" cy="0"/>
          </a:xfrm>
          <a:prstGeom prst="straightConnector1">
            <a:avLst/>
          </a:prstGeom>
          <a:noFill/>
          <a:ln w="9525" cap="flat" cmpd="sng">
            <a:solidFill>
              <a:schemeClr val="dk1"/>
            </a:solidFill>
            <a:prstDash val="solid"/>
            <a:miter lim="800000"/>
            <a:headEnd type="none" w="sm" len="sm"/>
            <a:tailEnd type="none" w="sm" len="sm"/>
          </a:ln>
        </p:spPr>
      </p:cxnSp>
      <p:cxnSp>
        <p:nvCxnSpPr>
          <p:cNvPr id="122" name="Google Shape;122;p100"/>
          <p:cNvCxnSpPr/>
          <p:nvPr/>
        </p:nvCxnSpPr>
        <p:spPr>
          <a:xfrm>
            <a:off x="6947897" y="2095672"/>
            <a:ext cx="43365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8" name="Google Shape;128;p101"/>
          <p:cNvGrpSpPr/>
          <p:nvPr/>
        </p:nvGrpSpPr>
        <p:grpSpPr>
          <a:xfrm>
            <a:off x="1586193" y="1615360"/>
            <a:ext cx="8899428" cy="2006836"/>
            <a:chOff x="441605" y="1288351"/>
            <a:chExt cx="8899428" cy="2006836"/>
          </a:xfrm>
        </p:grpSpPr>
        <p:sp>
          <p:nvSpPr>
            <p:cNvPr id="129" name="Google Shape;129;p101"/>
            <p:cNvSpPr/>
            <p:nvPr/>
          </p:nvSpPr>
          <p:spPr>
            <a:xfrm>
              <a:off x="710974" y="1598954"/>
              <a:ext cx="8630058" cy="1696233"/>
            </a:xfrm>
            <a:prstGeom prst="rect">
              <a:avLst/>
            </a:prstGeom>
            <a:noFill/>
            <a:ln w="19050" cap="flat" cmpd="sng">
              <a:solidFill>
                <a:srgbClr val="F2F2F2"/>
              </a:solidFill>
              <a:prstDash val="solid"/>
              <a:miter lim="800000"/>
              <a:headEnd type="none" w="sm" len="sm"/>
              <a:tailEnd type="none" w="sm" len="sm"/>
            </a:ln>
          </p:spPr>
          <p:txBody>
            <a:bodyPr spcFirstLastPara="1" wrap="square" lIns="143950" tIns="143950" rIns="143950" bIns="143950" anchor="t" anchorCtr="0">
              <a:spAutoFit/>
            </a:bodyPr>
            <a:lstStyle/>
            <a:p>
              <a:pPr marL="285750" marR="0" lvl="0" indent="-285750" algn="l" rtl="0">
                <a:lnSpc>
                  <a:spcPct val="100000"/>
                </a:lnSpc>
                <a:spcBef>
                  <a:spcPts val="0"/>
                </a:spcBef>
                <a:spcAft>
                  <a:spcPts val="0"/>
                </a:spcAft>
                <a:buClr>
                  <a:srgbClr val="A5A5A5"/>
                </a:buClr>
                <a:buSzPts val="1300"/>
                <a:buFont typeface="Noto Sans"/>
                <a:buChar char="✔"/>
              </a:pPr>
              <a:r>
                <a:rPr lang="en-US" sz="1300" b="0" i="0" u="none" strike="noStrike" cap="none" dirty="0">
                  <a:solidFill>
                    <a:srgbClr val="262626"/>
                  </a:solidFill>
                  <a:latin typeface="Arial"/>
                  <a:ea typeface="Arial"/>
                  <a:cs typeface="Arial"/>
                  <a:sym typeface="Arial"/>
                </a:rPr>
                <a:t>Ser </a:t>
              </a:r>
              <a:r>
                <a:rPr lang="en-US" sz="1300" b="0" i="0" u="none" strike="noStrike" cap="none" dirty="0" err="1">
                  <a:solidFill>
                    <a:srgbClr val="262626"/>
                  </a:solidFill>
                  <a:latin typeface="Arial"/>
                  <a:ea typeface="Arial"/>
                  <a:cs typeface="Arial"/>
                  <a:sym typeface="Arial"/>
                </a:rPr>
                <a:t>capaz</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introducir</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análisis</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datos</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basado</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en</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aprendizaje</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automático</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acuerdo</a:t>
              </a:r>
              <a:r>
                <a:rPr lang="en-US" sz="1300" b="0" i="0" u="none" strike="noStrike" cap="none" dirty="0">
                  <a:solidFill>
                    <a:srgbClr val="262626"/>
                  </a:solidFill>
                  <a:latin typeface="Arial"/>
                  <a:ea typeface="Arial"/>
                  <a:cs typeface="Arial"/>
                  <a:sym typeface="Arial"/>
                </a:rPr>
                <a:t> con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objetivo</a:t>
              </a:r>
              <a:r>
                <a:rPr lang="en-US" sz="1300" b="0" i="0" u="none" strike="noStrike" cap="none" dirty="0">
                  <a:solidFill>
                    <a:srgbClr val="262626"/>
                  </a:solidFill>
                  <a:latin typeface="Arial"/>
                  <a:ea typeface="Arial"/>
                  <a:cs typeface="Arial"/>
                  <a:sym typeface="Arial"/>
                </a:rPr>
                <a:t>, la </a:t>
              </a:r>
              <a:r>
                <a:rPr lang="en-US" sz="1300" b="0" i="0" u="none" strike="noStrike" cap="none" dirty="0" err="1">
                  <a:solidFill>
                    <a:srgbClr val="262626"/>
                  </a:solidFill>
                  <a:latin typeface="Arial"/>
                  <a:ea typeface="Arial"/>
                  <a:cs typeface="Arial"/>
                  <a:sym typeface="Arial"/>
                </a:rPr>
                <a:t>estrategia</a:t>
              </a:r>
              <a:r>
                <a:rPr lang="en-US" sz="1300" b="0" i="0" u="none" strike="noStrike" cap="none" dirty="0">
                  <a:solidFill>
                    <a:srgbClr val="262626"/>
                  </a:solidFill>
                  <a:latin typeface="Arial"/>
                  <a:ea typeface="Arial"/>
                  <a:cs typeface="Arial"/>
                  <a:sym typeface="Arial"/>
                </a:rPr>
                <a:t> y la </a:t>
              </a:r>
              <a:r>
                <a:rPr lang="en-US" sz="1300" b="0" i="0" u="none" strike="noStrike" cap="none" dirty="0" err="1">
                  <a:solidFill>
                    <a:srgbClr val="262626"/>
                  </a:solidFill>
                  <a:latin typeface="Arial"/>
                  <a:ea typeface="Arial"/>
                  <a:cs typeface="Arial"/>
                  <a:sym typeface="Arial"/>
                </a:rPr>
                <a:t>política</a:t>
              </a:r>
              <a:r>
                <a:rPr lang="en-US" sz="1300" b="0" i="0" u="none" strike="noStrike" cap="none" dirty="0">
                  <a:solidFill>
                    <a:srgbClr val="262626"/>
                  </a:solidFill>
                  <a:latin typeface="Arial"/>
                  <a:ea typeface="Arial"/>
                  <a:cs typeface="Arial"/>
                  <a:sym typeface="Arial"/>
                </a:rPr>
                <a:t> de la </a:t>
              </a:r>
              <a:r>
                <a:rPr lang="en-US" sz="1300" b="0" i="0" u="none" strike="noStrike" cap="none" dirty="0" err="1">
                  <a:solidFill>
                    <a:srgbClr val="262626"/>
                  </a:solidFill>
                  <a:latin typeface="Arial"/>
                  <a:ea typeface="Arial"/>
                  <a:cs typeface="Arial"/>
                  <a:sym typeface="Arial"/>
                </a:rPr>
                <a:t>empresa</a:t>
              </a:r>
              <a:r>
                <a:rPr lang="en-US" sz="1300" b="0" i="0" u="none" strike="noStrike" cap="none" dirty="0">
                  <a:solidFill>
                    <a:srgbClr val="262626"/>
                  </a:solidFill>
                  <a:latin typeface="Arial"/>
                  <a:ea typeface="Arial"/>
                  <a:cs typeface="Arial"/>
                  <a:sym typeface="Arial"/>
                </a:rPr>
                <a:t> y </a:t>
              </a:r>
              <a:r>
                <a:rPr lang="en-US" sz="1300" b="0" i="0" u="none" strike="noStrike" cap="none" dirty="0" err="1">
                  <a:solidFill>
                    <a:srgbClr val="262626"/>
                  </a:solidFill>
                  <a:latin typeface="Arial"/>
                  <a:ea typeface="Arial"/>
                  <a:cs typeface="Arial"/>
                  <a:sym typeface="Arial"/>
                </a:rPr>
                <a:t>gestionar</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proceso</a:t>
              </a:r>
              <a:r>
                <a:rPr lang="en-US" sz="1300" b="0" i="0" u="none" strike="noStrike" cap="none" dirty="0">
                  <a:solidFill>
                    <a:srgbClr val="262626"/>
                  </a:solidFill>
                  <a:latin typeface="Arial"/>
                  <a:ea typeface="Arial"/>
                  <a:cs typeface="Arial"/>
                  <a:sym typeface="Arial"/>
                </a:rPr>
                <a:t> global.</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800"/>
                </a:spcBef>
                <a:spcAft>
                  <a:spcPts val="0"/>
                </a:spcAft>
                <a:buClr>
                  <a:srgbClr val="A5A5A5"/>
                </a:buClr>
                <a:buSzPts val="1300"/>
                <a:buFont typeface="Noto Sans"/>
                <a:buChar char="✔"/>
              </a:pPr>
              <a:r>
                <a:rPr lang="en-US" sz="1300" b="0" i="0" u="none" strike="noStrike" cap="none" dirty="0">
                  <a:solidFill>
                    <a:srgbClr val="262626"/>
                  </a:solidFill>
                  <a:latin typeface="Arial"/>
                  <a:ea typeface="Arial"/>
                  <a:cs typeface="Arial"/>
                  <a:sym typeface="Arial"/>
                </a:rPr>
                <a:t>Ser </a:t>
              </a:r>
              <a:r>
                <a:rPr lang="en-US" sz="1300" b="0" i="0" u="none" strike="noStrike" cap="none" dirty="0" err="1">
                  <a:solidFill>
                    <a:srgbClr val="262626"/>
                  </a:solidFill>
                  <a:latin typeface="Arial"/>
                  <a:ea typeface="Arial"/>
                  <a:cs typeface="Arial"/>
                  <a:sym typeface="Arial"/>
                </a:rPr>
                <a:t>capaz</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seleccionar</a:t>
              </a:r>
              <a:r>
                <a:rPr lang="en-US" sz="1300" b="0" i="0" u="none" strike="noStrike" cap="none" dirty="0">
                  <a:solidFill>
                    <a:srgbClr val="262626"/>
                  </a:solidFill>
                  <a:latin typeface="Arial"/>
                  <a:ea typeface="Arial"/>
                  <a:cs typeface="Arial"/>
                  <a:sym typeface="Arial"/>
                </a:rPr>
                <a:t> y </a:t>
              </a:r>
              <a:r>
                <a:rPr lang="en-US" sz="1300" b="0" i="0" u="none" strike="noStrike" cap="none" dirty="0" err="1">
                  <a:solidFill>
                    <a:srgbClr val="262626"/>
                  </a:solidFill>
                  <a:latin typeface="Arial"/>
                  <a:ea typeface="Arial"/>
                  <a:cs typeface="Arial"/>
                  <a:sym typeface="Arial"/>
                </a:rPr>
                <a:t>aplicar</a:t>
              </a:r>
              <a:r>
                <a:rPr lang="en-US" sz="1300" b="0" i="0" u="none" strike="noStrike" cap="none" dirty="0">
                  <a:solidFill>
                    <a:srgbClr val="262626"/>
                  </a:solidFill>
                  <a:latin typeface="Arial"/>
                  <a:ea typeface="Arial"/>
                  <a:cs typeface="Arial"/>
                  <a:sym typeface="Arial"/>
                </a:rPr>
                <a:t> un </a:t>
              </a:r>
              <a:r>
                <a:rPr lang="en-US" sz="1300" b="0" i="0" u="none" strike="noStrike" cap="none" dirty="0" err="1">
                  <a:solidFill>
                    <a:srgbClr val="262626"/>
                  </a:solidFill>
                  <a:latin typeface="Arial"/>
                  <a:ea typeface="Arial"/>
                  <a:cs typeface="Arial"/>
                  <a:sym typeface="Arial"/>
                </a:rPr>
                <a:t>algoritmo</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aprendizaje</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automático</a:t>
              </a:r>
              <a:r>
                <a:rPr lang="en-US" sz="1300" b="0" i="0" u="none" strike="noStrike" cap="none" dirty="0">
                  <a:solidFill>
                    <a:srgbClr val="262626"/>
                  </a:solidFill>
                  <a:latin typeface="Arial"/>
                  <a:ea typeface="Arial"/>
                  <a:cs typeface="Arial"/>
                  <a:sym typeface="Arial"/>
                </a:rPr>
                <a:t> que sea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más</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adecuado</a:t>
              </a:r>
              <a:r>
                <a:rPr lang="en-US" sz="1300" b="0" i="0" u="none" strike="noStrike" cap="none" dirty="0">
                  <a:solidFill>
                    <a:srgbClr val="262626"/>
                  </a:solidFill>
                  <a:latin typeface="Arial"/>
                  <a:ea typeface="Arial"/>
                  <a:cs typeface="Arial"/>
                  <a:sym typeface="Arial"/>
                </a:rPr>
                <a:t> para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problema</a:t>
              </a:r>
              <a:r>
                <a:rPr lang="en-US" sz="1300" b="0" i="0" u="none" strike="noStrike" cap="none" dirty="0">
                  <a:solidFill>
                    <a:srgbClr val="262626"/>
                  </a:solidFill>
                  <a:latin typeface="Arial"/>
                  <a:ea typeface="Arial"/>
                  <a:cs typeface="Arial"/>
                  <a:sym typeface="Arial"/>
                </a:rPr>
                <a:t> dado y </a:t>
              </a:r>
              <a:r>
                <a:rPr lang="en-US" sz="1300" b="0" i="0" u="none" strike="noStrike" cap="none" dirty="0" err="1">
                  <a:solidFill>
                    <a:srgbClr val="262626"/>
                  </a:solidFill>
                  <a:latin typeface="Arial"/>
                  <a:ea typeface="Arial"/>
                  <a:cs typeface="Arial"/>
                  <a:sym typeface="Arial"/>
                </a:rPr>
                <a:t>realizar</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ajuste</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hiperparámetros</a:t>
              </a:r>
              <a:r>
                <a:rPr lang="en-US" sz="1300" b="0" i="0" u="none" strike="noStrike" cap="none" dirty="0">
                  <a:solidFill>
                    <a:srgbClr val="262626"/>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800"/>
                </a:spcBef>
                <a:spcAft>
                  <a:spcPts val="0"/>
                </a:spcAft>
                <a:buClr>
                  <a:srgbClr val="A5A5A5"/>
                </a:buClr>
                <a:buSzPts val="1300"/>
                <a:buFont typeface="Noto Sans"/>
                <a:buChar char="✔"/>
              </a:pPr>
              <a:r>
                <a:rPr lang="en-US" sz="1300" b="0" i="0" u="none" strike="noStrike" cap="none" dirty="0">
                  <a:solidFill>
                    <a:srgbClr val="262626"/>
                  </a:solidFill>
                  <a:latin typeface="Arial"/>
                  <a:ea typeface="Arial"/>
                  <a:cs typeface="Arial"/>
                  <a:sym typeface="Arial"/>
                </a:rPr>
                <a:t>Ser </a:t>
              </a:r>
              <a:r>
                <a:rPr lang="en-US" sz="1300" b="0" i="0" u="none" strike="noStrike" cap="none" dirty="0" err="1">
                  <a:solidFill>
                    <a:srgbClr val="262626"/>
                  </a:solidFill>
                  <a:latin typeface="Arial"/>
                  <a:ea typeface="Arial"/>
                  <a:cs typeface="Arial"/>
                  <a:sym typeface="Arial"/>
                </a:rPr>
                <a:t>capaz</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diseñar</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mantener</a:t>
              </a:r>
              <a:r>
                <a:rPr lang="en-US" sz="1300" b="0" i="0" u="none" strike="noStrike" cap="none" dirty="0">
                  <a:solidFill>
                    <a:srgbClr val="262626"/>
                  </a:solidFill>
                  <a:latin typeface="Arial"/>
                  <a:ea typeface="Arial"/>
                  <a:cs typeface="Arial"/>
                  <a:sym typeface="Arial"/>
                </a:rPr>
                <a:t> y </a:t>
              </a:r>
              <a:r>
                <a:rPr lang="en-US" sz="1300" b="0" i="0" u="none" strike="noStrike" cap="none" dirty="0" err="1">
                  <a:solidFill>
                    <a:srgbClr val="262626"/>
                  </a:solidFill>
                  <a:latin typeface="Arial"/>
                  <a:ea typeface="Arial"/>
                  <a:cs typeface="Arial"/>
                  <a:sym typeface="Arial"/>
                </a:rPr>
                <a:t>optimizar</a:t>
              </a:r>
              <a:r>
                <a:rPr lang="en-US" sz="1300" b="0" i="0" u="none" strike="noStrike" cap="none" dirty="0">
                  <a:solidFill>
                    <a:srgbClr val="262626"/>
                  </a:solidFill>
                  <a:latin typeface="Arial"/>
                  <a:ea typeface="Arial"/>
                  <a:cs typeface="Arial"/>
                  <a:sym typeface="Arial"/>
                </a:rPr>
                <a:t> un </a:t>
              </a:r>
              <a:r>
                <a:rPr lang="en-US" sz="1300" b="0" i="0" u="none" strike="noStrike" cap="none" dirty="0" err="1">
                  <a:solidFill>
                    <a:srgbClr val="262626"/>
                  </a:solidFill>
                  <a:latin typeface="Arial"/>
                  <a:ea typeface="Arial"/>
                  <a:cs typeface="Arial"/>
                  <a:sym typeface="Arial"/>
                </a:rPr>
                <a:t>flujo</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trabajo</a:t>
              </a:r>
              <a:r>
                <a:rPr lang="en-US" sz="1300" b="0" i="0" u="none" strike="noStrike" cap="none" dirty="0">
                  <a:solidFill>
                    <a:srgbClr val="262626"/>
                  </a:solidFill>
                  <a:latin typeface="Arial"/>
                  <a:ea typeface="Arial"/>
                  <a:cs typeface="Arial"/>
                  <a:sym typeface="Arial"/>
                </a:rPr>
                <a:t> de </a:t>
              </a:r>
              <a:r>
                <a:rPr lang="en-US" sz="1300" b="0" i="0" u="none" strike="noStrike" cap="none" dirty="0" err="1">
                  <a:solidFill>
                    <a:srgbClr val="262626"/>
                  </a:solidFill>
                  <a:latin typeface="Arial"/>
                  <a:ea typeface="Arial"/>
                  <a:cs typeface="Arial"/>
                  <a:sym typeface="Arial"/>
                </a:rPr>
                <a:t>aprendizaje</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automático</a:t>
              </a:r>
              <a:r>
                <a:rPr lang="en-US" sz="1300" b="0" i="0" u="none" strike="noStrike" cap="none" dirty="0">
                  <a:solidFill>
                    <a:srgbClr val="262626"/>
                  </a:solidFill>
                  <a:latin typeface="Arial"/>
                  <a:ea typeface="Arial"/>
                  <a:cs typeface="Arial"/>
                  <a:sym typeface="Arial"/>
                </a:rPr>
                <a:t> para </a:t>
              </a:r>
              <a:r>
                <a:rPr lang="en-US" sz="1300" b="0" i="0" u="none" strike="noStrike" cap="none" dirty="0" err="1">
                  <a:solidFill>
                    <a:srgbClr val="262626"/>
                  </a:solidFill>
                  <a:latin typeface="Arial"/>
                  <a:ea typeface="Arial"/>
                  <a:cs typeface="Arial"/>
                  <a:sym typeface="Arial"/>
                </a:rPr>
                <a:t>el</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modelado</a:t>
              </a:r>
              <a:r>
                <a:rPr lang="en-US" sz="1300" b="0" i="0" u="none" strike="noStrike" cap="none" dirty="0">
                  <a:solidFill>
                    <a:srgbClr val="262626"/>
                  </a:solidFill>
                  <a:latin typeface="Arial"/>
                  <a:ea typeface="Arial"/>
                  <a:cs typeface="Arial"/>
                  <a:sym typeface="Arial"/>
                </a:rPr>
                <a:t> de IA </a:t>
              </a:r>
              <a:r>
                <a:rPr lang="en-US" sz="1300" b="0" i="0" u="none" strike="noStrike" cap="none" dirty="0" err="1">
                  <a:solidFill>
                    <a:srgbClr val="262626"/>
                  </a:solidFill>
                  <a:latin typeface="Arial"/>
                  <a:ea typeface="Arial"/>
                  <a:cs typeface="Arial"/>
                  <a:sym typeface="Arial"/>
                </a:rPr>
                <a:t>utilizando</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datos</a:t>
              </a:r>
              <a:r>
                <a:rPr lang="en-US" sz="1300" b="0" i="0" u="none" strike="noStrike" cap="none" dirty="0">
                  <a:solidFill>
                    <a:srgbClr val="262626"/>
                  </a:solidFill>
                  <a:latin typeface="Arial"/>
                  <a:ea typeface="Arial"/>
                  <a:cs typeface="Arial"/>
                  <a:sym typeface="Arial"/>
                </a:rPr>
                <a:t> </a:t>
              </a:r>
              <a:r>
                <a:rPr lang="en-US" sz="1300" b="0" i="0" u="none" strike="noStrike" cap="none" dirty="0" err="1">
                  <a:solidFill>
                    <a:srgbClr val="262626"/>
                  </a:solidFill>
                  <a:latin typeface="Arial"/>
                  <a:ea typeface="Arial"/>
                  <a:cs typeface="Arial"/>
                  <a:sym typeface="Arial"/>
                </a:rPr>
                <a:t>estructurados</a:t>
              </a:r>
              <a:r>
                <a:rPr lang="en-US" sz="1300" b="0" i="0" u="none" strike="noStrike" cap="none" dirty="0">
                  <a:solidFill>
                    <a:srgbClr val="262626"/>
                  </a:solidFill>
                  <a:latin typeface="Arial"/>
                  <a:ea typeface="Arial"/>
                  <a:cs typeface="Arial"/>
                  <a:sym typeface="Arial"/>
                </a:rPr>
                <a:t> y no </a:t>
              </a:r>
              <a:r>
                <a:rPr lang="en-US" sz="1300" b="0" i="0" u="none" strike="noStrike" cap="none" dirty="0" err="1">
                  <a:solidFill>
                    <a:srgbClr val="262626"/>
                  </a:solidFill>
                  <a:latin typeface="Arial"/>
                  <a:ea typeface="Arial"/>
                  <a:cs typeface="Arial"/>
                  <a:sym typeface="Arial"/>
                </a:rPr>
                <a:t>estructurados</a:t>
              </a:r>
              <a:r>
                <a:rPr lang="en-US" sz="1300" b="0" i="0" u="none" strike="noStrike" cap="none" dirty="0">
                  <a:solidFill>
                    <a:srgbClr val="262626"/>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nvGrpSpPr>
            <p:cNvPr id="130" name="Google Shape;130;p101"/>
            <p:cNvGrpSpPr/>
            <p:nvPr/>
          </p:nvGrpSpPr>
          <p:grpSpPr>
            <a:xfrm>
              <a:off x="441605" y="1288351"/>
              <a:ext cx="8899428" cy="233692"/>
              <a:chOff x="441747" y="1714333"/>
              <a:chExt cx="8902281" cy="233767"/>
            </a:xfrm>
          </p:grpSpPr>
          <p:sp>
            <p:nvSpPr>
              <p:cNvPr id="131" name="Google Shape;131;p101"/>
              <p:cNvSpPr/>
              <p:nvPr/>
            </p:nvSpPr>
            <p:spPr>
              <a:xfrm>
                <a:off x="711203" y="1723495"/>
                <a:ext cx="863282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0" i="0" u="none" strike="noStrike" cap="none">
                    <a:solidFill>
                      <a:srgbClr val="262626"/>
                    </a:solidFill>
                    <a:latin typeface="Arial"/>
                    <a:ea typeface="Arial"/>
                    <a:cs typeface="Arial"/>
                    <a:sym typeface="Arial"/>
                  </a:rPr>
                  <a:t>Objetivos del capítulo</a:t>
                </a:r>
                <a:endParaRPr sz="1400" b="0" i="0" u="none" strike="noStrike" cap="none">
                  <a:solidFill>
                    <a:srgbClr val="000000"/>
                  </a:solidFill>
                  <a:latin typeface="Arial"/>
                  <a:ea typeface="Arial"/>
                  <a:cs typeface="Arial"/>
                  <a:sym typeface="Arial"/>
                </a:endParaRPr>
              </a:p>
            </p:txBody>
          </p:sp>
          <p:sp>
            <p:nvSpPr>
              <p:cNvPr id="132" name="Google Shape;132;p101"/>
              <p:cNvSpPr/>
              <p:nvPr/>
            </p:nvSpPr>
            <p:spPr>
              <a:xfrm>
                <a:off x="441747" y="1714333"/>
                <a:ext cx="216000" cy="233767"/>
              </a:xfrm>
              <a:custGeom>
                <a:avLst/>
                <a:gdLst/>
                <a:ahLst/>
                <a:cxnLst/>
                <a:rect l="l" t="t"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w="762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799" b="0" i="0" u="none" strike="noStrike" cap="none">
                  <a:solidFill>
                    <a:schemeClr val="dk1"/>
                  </a:solidFill>
                  <a:latin typeface="Arial"/>
                  <a:ea typeface="Arial"/>
                  <a:cs typeface="Arial"/>
                  <a:sym typeface="Arial"/>
                </a:endParaRPr>
              </a:p>
            </p:txBody>
          </p:sp>
        </p:grpSp>
      </p:grpSp>
      <p:grpSp>
        <p:nvGrpSpPr>
          <p:cNvPr id="133" name="Google Shape;133;p101"/>
          <p:cNvGrpSpPr/>
          <p:nvPr/>
        </p:nvGrpSpPr>
        <p:grpSpPr>
          <a:xfrm>
            <a:off x="1594444" y="3719091"/>
            <a:ext cx="8899428" cy="2914088"/>
            <a:chOff x="449856" y="2960948"/>
            <a:chExt cx="8899428" cy="2914088"/>
          </a:xfrm>
        </p:grpSpPr>
        <p:grpSp>
          <p:nvGrpSpPr>
            <p:cNvPr id="134" name="Google Shape;134;p101"/>
            <p:cNvGrpSpPr/>
            <p:nvPr/>
          </p:nvGrpSpPr>
          <p:grpSpPr>
            <a:xfrm>
              <a:off x="449856" y="2960948"/>
              <a:ext cx="8899428" cy="233692"/>
              <a:chOff x="441747" y="1714333"/>
              <a:chExt cx="8902281" cy="233767"/>
            </a:xfrm>
          </p:grpSpPr>
          <p:sp>
            <p:nvSpPr>
              <p:cNvPr id="135" name="Google Shape;135;p101"/>
              <p:cNvSpPr/>
              <p:nvPr/>
            </p:nvSpPr>
            <p:spPr>
              <a:xfrm>
                <a:off x="711203" y="1723495"/>
                <a:ext cx="863282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0" i="0" u="none" strike="noStrike" cap="none">
                    <a:solidFill>
                      <a:srgbClr val="262626"/>
                    </a:solidFill>
                    <a:latin typeface="Arial"/>
                    <a:ea typeface="Arial"/>
                    <a:cs typeface="Arial"/>
                    <a:sym typeface="Arial"/>
                  </a:rPr>
                  <a:t>Contenido del capítulo</a:t>
                </a:r>
                <a:endParaRPr sz="1400" b="0" i="0" u="none" strike="noStrike" cap="none">
                  <a:solidFill>
                    <a:srgbClr val="000000"/>
                  </a:solidFill>
                  <a:latin typeface="Arial"/>
                  <a:ea typeface="Arial"/>
                  <a:cs typeface="Arial"/>
                  <a:sym typeface="Arial"/>
                </a:endParaRPr>
              </a:p>
            </p:txBody>
          </p:sp>
          <p:sp>
            <p:nvSpPr>
              <p:cNvPr id="136" name="Google Shape;136;p101"/>
              <p:cNvSpPr/>
              <p:nvPr/>
            </p:nvSpPr>
            <p:spPr>
              <a:xfrm>
                <a:off x="441747" y="1714333"/>
                <a:ext cx="216000" cy="233767"/>
              </a:xfrm>
              <a:custGeom>
                <a:avLst/>
                <a:gdLst/>
                <a:ahLst/>
                <a:cxnLst/>
                <a:rect l="l" t="t"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w="762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799" b="0" i="0" u="none" strike="noStrike" cap="none">
                  <a:solidFill>
                    <a:schemeClr val="dk1"/>
                  </a:solidFill>
                  <a:latin typeface="Arial"/>
                  <a:ea typeface="Arial"/>
                  <a:cs typeface="Arial"/>
                  <a:sym typeface="Arial"/>
                </a:endParaRPr>
              </a:p>
            </p:txBody>
          </p:sp>
        </p:grpSp>
        <p:sp>
          <p:nvSpPr>
            <p:cNvPr id="137" name="Google Shape;137;p101"/>
            <p:cNvSpPr/>
            <p:nvPr/>
          </p:nvSpPr>
          <p:spPr>
            <a:xfrm>
              <a:off x="710974" y="3265733"/>
              <a:ext cx="8630058" cy="2609303"/>
            </a:xfrm>
            <a:prstGeom prst="rect">
              <a:avLst/>
            </a:prstGeom>
            <a:noFill/>
            <a:ln w="19050" cap="flat" cmpd="sng">
              <a:solidFill>
                <a:srgbClr val="F2F2F2"/>
              </a:solidFill>
              <a:prstDash val="solid"/>
              <a:miter lim="800000"/>
              <a:headEnd type="none" w="sm" len="sm"/>
              <a:tailEnd type="none" w="sm" len="sm"/>
            </a:ln>
          </p:spPr>
          <p:txBody>
            <a:bodyPr spcFirstLastPara="1" wrap="square" lIns="143950" tIns="143950" rIns="143950" bIns="143950" anchor="t" anchorCtr="0">
              <a:spAutoFit/>
            </a:bodyPr>
            <a:lstStyle/>
            <a:p>
              <a:pPr marL="285750" marR="0" lvl="0" indent="-285750" algn="l" rtl="0">
                <a:lnSpc>
                  <a:spcPct val="100000"/>
                </a:lnSpc>
                <a:spcBef>
                  <a:spcPts val="0"/>
                </a:spcBef>
                <a:spcAft>
                  <a:spcPts val="0"/>
                </a:spcAft>
                <a:buClr>
                  <a:srgbClr val="A5A5A5"/>
                </a:buClr>
                <a:buSzPts val="1300"/>
                <a:buFont typeface="Noto Sans"/>
                <a:buChar char="✔"/>
              </a:pPr>
              <a:r>
                <a:rPr lang="en-US" sz="1300" b="0" i="0" u="none" strike="noStrike" cap="none">
                  <a:solidFill>
                    <a:srgbClr val="262626"/>
                  </a:solidFill>
                  <a:latin typeface="Arial"/>
                  <a:ea typeface="Arial"/>
                  <a:cs typeface="Arial"/>
                  <a:sym typeface="Arial"/>
                </a:rPr>
                <a:t>Unidad 1. Análisis de datos basado en el aprendizaje automático</a:t>
              </a:r>
              <a:endParaRPr/>
            </a:p>
            <a:p>
              <a:pPr marL="285750" marR="0" lvl="0" indent="-285750" algn="l" rtl="0">
                <a:lnSpc>
                  <a:spcPct val="100000"/>
                </a:lnSpc>
                <a:spcBef>
                  <a:spcPts val="800"/>
                </a:spcBef>
                <a:spcAft>
                  <a:spcPts val="0"/>
                </a:spcAft>
                <a:buClr>
                  <a:srgbClr val="A5A5A5"/>
                </a:buClr>
                <a:buSzPts val="1300"/>
                <a:buFont typeface="Noto Sans"/>
                <a:buChar char="✔"/>
              </a:pPr>
              <a:r>
                <a:rPr lang="en-US" sz="1300" b="0" i="0" u="none" strike="noStrike" cap="none">
                  <a:solidFill>
                    <a:schemeClr val="dk1"/>
                  </a:solidFill>
                  <a:latin typeface="Arial"/>
                  <a:ea typeface="Arial"/>
                  <a:cs typeface="Arial"/>
                  <a:sym typeface="Arial"/>
                </a:rPr>
                <a:t>Unidad 2. Aplicación del modelo de aprendizaje supervisado para la predicción numérica </a:t>
              </a:r>
              <a:endParaRPr/>
            </a:p>
            <a:p>
              <a:pPr marL="285750" marR="0" lvl="0" indent="-285750" algn="l" rtl="0">
                <a:lnSpc>
                  <a:spcPct val="100000"/>
                </a:lnSpc>
                <a:spcBef>
                  <a:spcPts val="800"/>
                </a:spcBef>
                <a:spcAft>
                  <a:spcPts val="0"/>
                </a:spcAft>
                <a:buClr>
                  <a:srgbClr val="A5A5A5"/>
                </a:buClr>
                <a:buSzPts val="1300"/>
                <a:buFont typeface="Noto Sans"/>
                <a:buChar char="✔"/>
              </a:pPr>
              <a:r>
                <a:rPr lang="en-US" sz="1300" b="0" i="0" u="none" strike="noStrike" cap="none">
                  <a:solidFill>
                    <a:schemeClr val="dk1"/>
                  </a:solidFill>
                  <a:latin typeface="Arial"/>
                  <a:ea typeface="Arial"/>
                  <a:cs typeface="Arial"/>
                  <a:sym typeface="Arial"/>
                </a:rPr>
                <a:t>Unidad 3. Aplicación del modelo de aprendizaje supervisado para la clasificación </a:t>
              </a:r>
              <a:endParaRPr/>
            </a:p>
            <a:p>
              <a:pPr marL="285750" marR="0" lvl="0" indent="-285750" algn="l" rtl="0">
                <a:lnSpc>
                  <a:spcPct val="100000"/>
                </a:lnSpc>
                <a:spcBef>
                  <a:spcPts val="800"/>
                </a:spcBef>
                <a:spcAft>
                  <a:spcPts val="0"/>
                </a:spcAft>
                <a:buClr>
                  <a:srgbClr val="A5A5A5"/>
                </a:buClr>
                <a:buSzPts val="1300"/>
                <a:buFont typeface="Noto Sans"/>
                <a:buChar char="✔"/>
              </a:pPr>
              <a:r>
                <a:rPr lang="en-US" sz="1300" b="0" i="0" u="none" strike="noStrike" cap="none">
                  <a:solidFill>
                    <a:schemeClr val="dk1"/>
                  </a:solidFill>
                  <a:latin typeface="Arial"/>
                  <a:ea typeface="Arial"/>
                  <a:cs typeface="Arial"/>
                  <a:sym typeface="Arial"/>
                </a:rPr>
                <a:t>Unidad 4. Árbol de decisiones</a:t>
              </a:r>
              <a:endParaRPr/>
            </a:p>
            <a:p>
              <a:pPr marL="285750" marR="0" lvl="0" indent="-285750" algn="l" rtl="0">
                <a:lnSpc>
                  <a:spcPct val="100000"/>
                </a:lnSpc>
                <a:spcBef>
                  <a:spcPts val="800"/>
                </a:spcBef>
                <a:spcAft>
                  <a:spcPts val="0"/>
                </a:spcAft>
                <a:buClr>
                  <a:srgbClr val="A5A5A5"/>
                </a:buClr>
                <a:buSzPts val="1300"/>
                <a:buFont typeface="Noto Sans"/>
                <a:buChar char="✔"/>
              </a:pPr>
              <a:r>
                <a:rPr lang="en-US" sz="1300" b="0" i="0" u="none" strike="noStrike" cap="none">
                  <a:solidFill>
                    <a:schemeClr val="dk1"/>
                  </a:solidFill>
                  <a:latin typeface="Arial"/>
                  <a:ea typeface="Arial"/>
                  <a:cs typeface="Arial"/>
                  <a:sym typeface="Arial"/>
                </a:rPr>
                <a:t>Unidad 5. Algoritmo Naïve Bayes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800"/>
                </a:spcBef>
                <a:spcAft>
                  <a:spcPts val="0"/>
                </a:spcAft>
                <a:buClr>
                  <a:srgbClr val="A5A5A5"/>
                </a:buClr>
                <a:buSzPts val="1300"/>
                <a:buFont typeface="Noto Sans"/>
                <a:buChar char="✔"/>
              </a:pPr>
              <a:r>
                <a:rPr lang="en-US" sz="1300" b="0" i="0" u="none" strike="noStrike" cap="none">
                  <a:solidFill>
                    <a:schemeClr val="dk1"/>
                  </a:solidFill>
                  <a:latin typeface="Arial"/>
                  <a:ea typeface="Arial"/>
                  <a:cs typeface="Arial"/>
                  <a:sym typeface="Arial"/>
                </a:rPr>
                <a:t>Unidad 6. Algoritmo KNN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800"/>
                </a:spcBef>
                <a:spcAft>
                  <a:spcPts val="0"/>
                </a:spcAft>
                <a:buClr>
                  <a:srgbClr val="A5A5A5"/>
                </a:buClr>
                <a:buSzPts val="1300"/>
                <a:buFont typeface="Noto Sans"/>
                <a:buChar char="✔"/>
              </a:pPr>
              <a:r>
                <a:rPr lang="en-US" sz="1300" b="0" i="0" u="none" strike="noStrike" cap="none">
                  <a:solidFill>
                    <a:schemeClr val="dk1"/>
                  </a:solidFill>
                  <a:latin typeface="Arial"/>
                  <a:ea typeface="Arial"/>
                  <a:cs typeface="Arial"/>
                  <a:sym typeface="Arial"/>
                </a:rPr>
                <a:t>Unidad 7. Algoritmo SVM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800"/>
                </a:spcBef>
                <a:spcAft>
                  <a:spcPts val="0"/>
                </a:spcAft>
                <a:buClr>
                  <a:srgbClr val="A5A5A5"/>
                </a:buClr>
                <a:buSzPts val="1300"/>
                <a:buFont typeface="Noto Sans"/>
                <a:buChar char="✔"/>
              </a:pPr>
              <a:r>
                <a:rPr lang="en-US" sz="1300" b="0" i="0" u="none" strike="noStrike" cap="none">
                  <a:solidFill>
                    <a:schemeClr val="dk1"/>
                  </a:solidFill>
                  <a:latin typeface="Arial"/>
                  <a:ea typeface="Arial"/>
                  <a:cs typeface="Arial"/>
                  <a:sym typeface="Arial"/>
                </a:rPr>
                <a:t>Unidad 8. Algoritmos de conjunto</a:t>
              </a:r>
              <a:endParaRPr sz="1400" b="0" i="0" u="none" strike="noStrike" cap="none">
                <a:solidFill>
                  <a:srgbClr val="000000"/>
                </a:solidFill>
                <a:latin typeface="Arial"/>
                <a:ea typeface="Arial"/>
                <a:cs typeface="Arial"/>
                <a:sym typeface="Arial"/>
              </a:endParaRPr>
            </a:p>
          </p:txBody>
        </p:sp>
      </p:grpSp>
      <p:sp>
        <p:nvSpPr>
          <p:cNvPr id="138" name="Google Shape;138;p101"/>
          <p:cNvSpPr/>
          <p:nvPr/>
        </p:nvSpPr>
        <p:spPr>
          <a:xfrm>
            <a:off x="1594444" y="894292"/>
            <a:ext cx="8782411" cy="36921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99" b="0" i="0" u="none" strike="noStrike" cap="none">
                <a:solidFill>
                  <a:schemeClr val="dk1"/>
                </a:solidFill>
                <a:latin typeface="Arial"/>
                <a:ea typeface="Arial"/>
                <a:cs typeface="Arial"/>
                <a:sym typeface="Arial"/>
              </a:rPr>
              <a:t>Descripción del capítulo</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cxnSp>
        <p:nvCxnSpPr>
          <p:cNvPr id="143" name="Google Shape;143;p102"/>
          <p:cNvCxnSpPr/>
          <p:nvPr/>
        </p:nvCxnSpPr>
        <p:spPr>
          <a:xfrm>
            <a:off x="772997" y="2743215"/>
            <a:ext cx="4340400" cy="0"/>
          </a:xfrm>
          <a:prstGeom prst="straightConnector1">
            <a:avLst/>
          </a:prstGeom>
          <a:noFill/>
          <a:ln w="9525" cap="flat" cmpd="sng">
            <a:solidFill>
              <a:schemeClr val="dk1"/>
            </a:solidFill>
            <a:prstDash val="solid"/>
            <a:miter lim="800000"/>
            <a:headEnd type="none" w="sm" len="sm"/>
            <a:tailEnd type="none" w="sm" len="sm"/>
          </a:ln>
        </p:spPr>
      </p:cxnSp>
      <p:cxnSp>
        <p:nvCxnSpPr>
          <p:cNvPr id="144" name="Google Shape;144;p102"/>
          <p:cNvCxnSpPr/>
          <p:nvPr/>
        </p:nvCxnSpPr>
        <p:spPr>
          <a:xfrm>
            <a:off x="5842334" y="1760255"/>
            <a:ext cx="0" cy="4380900"/>
          </a:xfrm>
          <a:prstGeom prst="straightConnector1">
            <a:avLst/>
          </a:prstGeom>
          <a:noFill/>
          <a:ln w="9525" cap="flat" cmpd="sng">
            <a:solidFill>
              <a:schemeClr val="dk1"/>
            </a:solidFill>
            <a:prstDash val="solid"/>
            <a:miter lim="800000"/>
            <a:headEnd type="none" w="sm" len="sm"/>
            <a:tailEnd type="none" w="sm" len="sm"/>
          </a:ln>
        </p:spPr>
      </p:cxnSp>
      <p:sp>
        <p:nvSpPr>
          <p:cNvPr id="145" name="Google Shape;145;p102"/>
          <p:cNvSpPr txBox="1">
            <a:spLocks noGrp="1"/>
          </p:cNvSpPr>
          <p:nvPr>
            <p:ph type="title"/>
          </p:nvPr>
        </p:nvSpPr>
        <p:spPr>
          <a:xfrm>
            <a:off x="773000" y="1730800"/>
            <a:ext cx="4341000" cy="85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200"/>
              <a:buNone/>
            </a:pPr>
            <a:r>
              <a:rPr lang="en-US" b="1"/>
              <a:t>Unidad 4</a:t>
            </a:r>
            <a:endParaRPr b="1"/>
          </a:p>
        </p:txBody>
      </p:sp>
      <p:sp>
        <p:nvSpPr>
          <p:cNvPr id="146" name="Google Shape;146;p102"/>
          <p:cNvSpPr txBox="1">
            <a:spLocks noGrp="1"/>
          </p:cNvSpPr>
          <p:nvPr>
            <p:ph type="body" idx="1"/>
          </p:nvPr>
        </p:nvSpPr>
        <p:spPr>
          <a:xfrm>
            <a:off x="773000" y="3022025"/>
            <a:ext cx="4611800" cy="3078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sz="2000">
                <a:latin typeface="Arial"/>
                <a:ea typeface="Arial"/>
                <a:cs typeface="Arial"/>
                <a:sym typeface="Arial"/>
              </a:rPr>
              <a:t>Árbol de decisión</a:t>
            </a:r>
            <a:endParaRPr sz="2000">
              <a:latin typeface="Arial"/>
              <a:ea typeface="Arial"/>
              <a:cs typeface="Arial"/>
              <a:sym typeface="Arial"/>
            </a:endParaRPr>
          </a:p>
        </p:txBody>
      </p:sp>
      <p:sp>
        <p:nvSpPr>
          <p:cNvPr id="147" name="Google Shape;147;p102"/>
          <p:cNvSpPr txBox="1">
            <a:spLocks noGrp="1"/>
          </p:cNvSpPr>
          <p:nvPr>
            <p:ph type="body" idx="2"/>
          </p:nvPr>
        </p:nvSpPr>
        <p:spPr>
          <a:xfrm>
            <a:off x="6299869" y="2743215"/>
            <a:ext cx="5181600" cy="716684"/>
          </a:xfrm>
          <a:prstGeom prst="rect">
            <a:avLst/>
          </a:prstGeom>
          <a:noFill/>
          <a:ln>
            <a:noFill/>
          </a:ln>
        </p:spPr>
        <p:txBody>
          <a:bodyPr spcFirstLastPara="1" wrap="square" lIns="91425" tIns="45700" rIns="91425" bIns="45700" anchor="t" anchorCtr="0">
            <a:normAutofit/>
          </a:bodyPr>
          <a:lstStyle/>
          <a:p>
            <a:pPr marL="176213" lvl="0" indent="-176213" algn="l" rtl="0">
              <a:lnSpc>
                <a:spcPct val="90000"/>
              </a:lnSpc>
              <a:spcBef>
                <a:spcPts val="1000"/>
              </a:spcBef>
              <a:spcAft>
                <a:spcPts val="0"/>
              </a:spcAft>
              <a:buClr>
                <a:srgbClr val="3F3F3F"/>
              </a:buClr>
              <a:buSzPts val="2160"/>
              <a:buChar char="•"/>
            </a:pPr>
            <a:r>
              <a:rPr lang="en-US" sz="2000" b="1">
                <a:solidFill>
                  <a:schemeClr val="dk1"/>
                </a:solidFill>
                <a:latin typeface="Arial"/>
                <a:ea typeface="Arial"/>
                <a:cs typeface="Arial"/>
                <a:sym typeface="Arial"/>
              </a:rPr>
              <a:t>4.1. Algoritmo de árbol</a:t>
            </a:r>
            <a:endParaRPr sz="20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3"/>
          <p:cNvSpPr/>
          <p:nvPr/>
        </p:nvSpPr>
        <p:spPr>
          <a:xfrm>
            <a:off x="4820810" y="273656"/>
            <a:ext cx="2552537"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4.1. Algoritmo de árbol</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4" name="Google Shape;154;p103"/>
          <p:cNvSpPr/>
          <p:nvPr/>
        </p:nvSpPr>
        <p:spPr>
          <a:xfrm>
            <a:off x="318317" y="1007119"/>
            <a:ext cx="9004986"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dirty="0" err="1">
                <a:solidFill>
                  <a:srgbClr val="0C0C0C"/>
                </a:solidFill>
                <a:latin typeface="Arial"/>
                <a:ea typeface="Arial"/>
                <a:cs typeface="Arial"/>
                <a:sym typeface="Arial"/>
              </a:rPr>
              <a:t>Descripción</a:t>
            </a:r>
            <a:r>
              <a:rPr lang="en-US" sz="2400" b="0" i="0" u="none" strike="noStrike" cap="none" dirty="0">
                <a:solidFill>
                  <a:srgbClr val="0C0C0C"/>
                </a:solidFill>
                <a:latin typeface="Arial"/>
                <a:ea typeface="Arial"/>
                <a:cs typeface="Arial"/>
                <a:sym typeface="Arial"/>
              </a:rPr>
              <a:t> general del árbol de </a:t>
            </a:r>
            <a:r>
              <a:rPr lang="en-US" sz="2400" b="0" i="0" u="none" strike="noStrike" cap="none" dirty="0" err="1">
                <a:solidFill>
                  <a:srgbClr val="0C0C0C"/>
                </a:solidFill>
                <a:latin typeface="Arial"/>
                <a:ea typeface="Arial"/>
                <a:cs typeface="Arial"/>
                <a:sym typeface="Arial"/>
              </a:rPr>
              <a:t>decisión</a:t>
            </a:r>
            <a:endParaRPr dirty="0"/>
          </a:p>
        </p:txBody>
      </p:sp>
      <p:sp>
        <p:nvSpPr>
          <p:cNvPr id="155" name="Google Shape;155;p103"/>
          <p:cNvSpPr/>
          <p:nvPr/>
        </p:nvSpPr>
        <p:spPr>
          <a:xfrm>
            <a:off x="318317" y="1719292"/>
            <a:ext cx="8763637" cy="307777"/>
          </a:xfrm>
          <a:prstGeom prst="rect">
            <a:avLst/>
          </a:prstGeom>
          <a:noFill/>
          <a:ln>
            <a:noFill/>
          </a:ln>
        </p:spPr>
        <p:txBody>
          <a:bodyPr spcFirstLastPara="1" wrap="square" lIns="0" tIns="0" rIns="0" bIns="0" anchor="t" anchorCtr="0">
            <a:spAutoFit/>
          </a:bodyPr>
          <a:lstStyle/>
          <a:p>
            <a:pPr marL="115888" marR="0" lvl="0" indent="-115888" algn="l" rtl="0">
              <a:lnSpc>
                <a:spcPct val="100000"/>
              </a:lnSpc>
              <a:spcBef>
                <a:spcPts val="0"/>
              </a:spcBef>
              <a:spcAft>
                <a:spcPts val="0"/>
              </a:spcAft>
              <a:buClr>
                <a:srgbClr val="A5A5A5"/>
              </a:buClr>
              <a:buSzPts val="1680"/>
              <a:buFont typeface="Arial"/>
              <a:buChar char="•"/>
            </a:pPr>
            <a:r>
              <a:rPr lang="en-US" sz="2000" b="0" i="0" u="none" strike="noStrike" cap="none">
                <a:solidFill>
                  <a:schemeClr val="dk1"/>
                </a:solidFill>
                <a:latin typeface="Arial"/>
                <a:ea typeface="Arial"/>
                <a:cs typeface="Arial"/>
                <a:sym typeface="Arial"/>
              </a:rPr>
              <a:t>Definición</a:t>
            </a:r>
            <a:endParaRPr sz="2000"/>
          </a:p>
        </p:txBody>
      </p:sp>
      <p:sp>
        <p:nvSpPr>
          <p:cNvPr id="156" name="Google Shape;156;p103"/>
          <p:cNvSpPr/>
          <p:nvPr/>
        </p:nvSpPr>
        <p:spPr>
          <a:xfrm>
            <a:off x="431597" y="2021984"/>
            <a:ext cx="5440883" cy="1253402"/>
          </a:xfrm>
          <a:prstGeom prst="rect">
            <a:avLst/>
          </a:prstGeom>
          <a:noFill/>
          <a:ln>
            <a:noFill/>
          </a:ln>
        </p:spPr>
        <p:txBody>
          <a:bodyPr spcFirstLastPara="1" wrap="square" lIns="0" tIns="72000" rIns="144000" bIns="72000" anchor="t" anchorCtr="0">
            <a:spAutoFit/>
          </a:bodyPr>
          <a:lstStyle/>
          <a:p>
            <a:pPr marL="182563" marR="0" lvl="0" indent="-182563" algn="l" rtl="0">
              <a:lnSpc>
                <a:spcPct val="100000"/>
              </a:lnSpc>
              <a:spcBef>
                <a:spcPts val="0"/>
              </a:spcBef>
              <a:spcAft>
                <a:spcPts val="0"/>
              </a:spcAft>
              <a:buClr>
                <a:srgbClr val="193EB0"/>
              </a:buClr>
              <a:buSzPts val="1300"/>
              <a:buFont typeface="Arial"/>
              <a:buChar char="‣"/>
            </a:pPr>
            <a:r>
              <a:rPr lang="en-US" sz="1800" b="0" i="0" u="none" strike="noStrike" cap="none" dirty="0">
                <a:solidFill>
                  <a:srgbClr val="262626"/>
                </a:solidFill>
                <a:latin typeface="Arial"/>
                <a:ea typeface="Arial"/>
                <a:cs typeface="Arial"/>
                <a:sym typeface="Arial"/>
              </a:rPr>
              <a:t>Un </a:t>
            </a:r>
            <a:r>
              <a:rPr lang="en-US" sz="1800" b="0" i="0" u="none" strike="noStrike" cap="none" dirty="0" err="1">
                <a:solidFill>
                  <a:srgbClr val="262626"/>
                </a:solidFill>
                <a:latin typeface="Arial"/>
                <a:ea typeface="Arial"/>
                <a:cs typeface="Arial"/>
                <a:sym typeface="Arial"/>
              </a:rPr>
              <a:t>modelo</a:t>
            </a:r>
            <a:r>
              <a:rPr lang="en-US" sz="1800" b="0" i="0" u="none" strike="noStrike" cap="none" dirty="0">
                <a:solidFill>
                  <a:srgbClr val="262626"/>
                </a:solidFill>
                <a:latin typeface="Arial"/>
                <a:ea typeface="Arial"/>
                <a:cs typeface="Arial"/>
                <a:sym typeface="Arial"/>
              </a:rPr>
              <a:t> de </a:t>
            </a:r>
            <a:r>
              <a:rPr lang="en-US" sz="1800" b="0" i="0" u="none" strike="noStrike" cap="none" dirty="0" err="1">
                <a:solidFill>
                  <a:srgbClr val="262626"/>
                </a:solidFill>
                <a:latin typeface="Arial"/>
                <a:ea typeface="Arial"/>
                <a:cs typeface="Arial"/>
                <a:sym typeface="Arial"/>
              </a:rPr>
              <a:t>clasificación</a:t>
            </a:r>
            <a:r>
              <a:rPr lang="en-US" sz="1800" b="0" i="0" u="none" strike="noStrike" cap="none" dirty="0">
                <a:solidFill>
                  <a:srgbClr val="262626"/>
                </a:solidFill>
                <a:latin typeface="Arial"/>
                <a:ea typeface="Arial"/>
                <a:cs typeface="Arial"/>
                <a:sym typeface="Arial"/>
              </a:rPr>
              <a:t> que </a:t>
            </a:r>
            <a:r>
              <a:rPr lang="en-US" sz="1800" b="0" i="0" u="none" strike="noStrike" cap="none" dirty="0" err="1">
                <a:solidFill>
                  <a:srgbClr val="262626"/>
                </a:solidFill>
                <a:latin typeface="Arial"/>
                <a:ea typeface="Arial"/>
                <a:cs typeface="Arial"/>
                <a:sym typeface="Arial"/>
              </a:rPr>
              <a:t>analiza</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datos</a:t>
            </a:r>
            <a:r>
              <a:rPr lang="en-US" sz="1800" b="0" i="0" u="none" strike="noStrike" cap="none" dirty="0">
                <a:solidFill>
                  <a:srgbClr val="262626"/>
                </a:solidFill>
                <a:latin typeface="Arial"/>
                <a:ea typeface="Arial"/>
                <a:cs typeface="Arial"/>
                <a:sym typeface="Arial"/>
              </a:rPr>
              <a:t> que se </a:t>
            </a:r>
            <a:r>
              <a:rPr lang="en-US" sz="1800" b="0" i="0" u="none" strike="noStrike" cap="none" dirty="0" err="1">
                <a:solidFill>
                  <a:srgbClr val="262626"/>
                </a:solidFill>
                <a:latin typeface="Arial"/>
                <a:ea typeface="Arial"/>
                <a:cs typeface="Arial"/>
                <a:sym typeface="Arial"/>
              </a:rPr>
              <a:t>recolectaron</a:t>
            </a:r>
            <a:r>
              <a:rPr lang="en-US" sz="1800" b="0" i="0" u="none" strike="noStrike" cap="none" dirty="0">
                <a:solidFill>
                  <a:srgbClr val="262626"/>
                </a:solidFill>
                <a:latin typeface="Arial"/>
                <a:ea typeface="Arial"/>
                <a:cs typeface="Arial"/>
                <a:sym typeface="Arial"/>
              </a:rPr>
              <a:t> del </a:t>
            </a:r>
            <a:r>
              <a:rPr lang="en-US" sz="1800" b="0" i="0" u="none" strike="noStrike" cap="none" dirty="0" err="1">
                <a:solidFill>
                  <a:srgbClr val="262626"/>
                </a:solidFill>
                <a:latin typeface="Arial"/>
                <a:ea typeface="Arial"/>
                <a:cs typeface="Arial"/>
                <a:sym typeface="Arial"/>
              </a:rPr>
              <a:t>pasado</a:t>
            </a:r>
            <a:r>
              <a:rPr lang="en-US" sz="1800" b="0" i="0" u="none" strike="noStrike" cap="none" dirty="0">
                <a:solidFill>
                  <a:srgbClr val="262626"/>
                </a:solidFill>
                <a:latin typeface="Arial"/>
                <a:ea typeface="Arial"/>
                <a:cs typeface="Arial"/>
                <a:sym typeface="Arial"/>
              </a:rPr>
              <a:t> y </a:t>
            </a:r>
            <a:r>
              <a:rPr lang="en-US" sz="1800" b="0" i="0" u="none" strike="noStrike" cap="none" dirty="0" err="1">
                <a:solidFill>
                  <a:srgbClr val="262626"/>
                </a:solidFill>
                <a:latin typeface="Arial"/>
                <a:ea typeface="Arial"/>
                <a:cs typeface="Arial"/>
                <a:sym typeface="Arial"/>
              </a:rPr>
              <a:t>expresa</a:t>
            </a:r>
            <a:r>
              <a:rPr lang="en-US" sz="1800" b="0" i="0" u="none" strike="noStrike" cap="none" dirty="0">
                <a:solidFill>
                  <a:srgbClr val="262626"/>
                </a:solidFill>
                <a:latin typeface="Arial"/>
                <a:ea typeface="Arial"/>
                <a:cs typeface="Arial"/>
                <a:sym typeface="Arial"/>
              </a:rPr>
              <a:t> los </a:t>
            </a:r>
            <a:r>
              <a:rPr lang="en-US" sz="1800" b="0" i="0" u="none" strike="noStrike" cap="none" dirty="0" err="1">
                <a:solidFill>
                  <a:srgbClr val="262626"/>
                </a:solidFill>
                <a:latin typeface="Arial"/>
                <a:ea typeface="Arial"/>
                <a:cs typeface="Arial"/>
                <a:sym typeface="Arial"/>
              </a:rPr>
              <a:t>patrones</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encontrados</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características</a:t>
            </a:r>
            <a:r>
              <a:rPr lang="en-US" sz="1800" b="0" i="0" u="none" strike="noStrike" cap="none" dirty="0">
                <a:solidFill>
                  <a:srgbClr val="262626"/>
                </a:solidFill>
                <a:latin typeface="Arial"/>
                <a:ea typeface="Arial"/>
                <a:cs typeface="Arial"/>
                <a:sym typeface="Arial"/>
              </a:rPr>
              <a:t> de </a:t>
            </a:r>
            <a:r>
              <a:rPr lang="en-US" sz="1800" b="0" i="0" u="none" strike="noStrike" cap="none" dirty="0" err="1">
                <a:solidFill>
                  <a:srgbClr val="262626"/>
                </a:solidFill>
                <a:latin typeface="Arial"/>
                <a:ea typeface="Arial"/>
                <a:cs typeface="Arial"/>
                <a:sym typeface="Arial"/>
              </a:rPr>
              <a:t>cada</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categoría</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como</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combinación</a:t>
            </a:r>
            <a:r>
              <a:rPr lang="en-US" sz="1800" b="0" i="0" u="none" strike="noStrike" cap="none" dirty="0">
                <a:solidFill>
                  <a:srgbClr val="262626"/>
                </a:solidFill>
                <a:latin typeface="Arial"/>
                <a:ea typeface="Arial"/>
                <a:cs typeface="Arial"/>
                <a:sym typeface="Arial"/>
              </a:rPr>
              <a:t> de </a:t>
            </a:r>
            <a:r>
              <a:rPr lang="en-US" sz="1800" b="0" i="0" u="none" strike="noStrike" cap="none" dirty="0" err="1">
                <a:solidFill>
                  <a:srgbClr val="262626"/>
                </a:solidFill>
                <a:latin typeface="Arial"/>
                <a:ea typeface="Arial"/>
                <a:cs typeface="Arial"/>
                <a:sym typeface="Arial"/>
              </a:rPr>
              <a:t>características</a:t>
            </a:r>
            <a:r>
              <a:rPr lang="en-US" sz="1800" b="0" i="0" u="none" strike="noStrike" cap="none" dirty="0">
                <a:solidFill>
                  <a:srgbClr val="262626"/>
                </a:solidFill>
                <a:latin typeface="Arial"/>
                <a:ea typeface="Arial"/>
                <a:cs typeface="Arial"/>
                <a:sym typeface="Arial"/>
              </a:rPr>
              <a:t>.</a:t>
            </a:r>
            <a:endParaRPr sz="2000" dirty="0"/>
          </a:p>
        </p:txBody>
      </p:sp>
      <p:sp>
        <p:nvSpPr>
          <p:cNvPr id="157" name="Google Shape;157;p103"/>
          <p:cNvSpPr/>
          <p:nvPr/>
        </p:nvSpPr>
        <p:spPr>
          <a:xfrm>
            <a:off x="318316" y="3424189"/>
            <a:ext cx="8763637" cy="307777"/>
          </a:xfrm>
          <a:prstGeom prst="rect">
            <a:avLst/>
          </a:prstGeom>
          <a:noFill/>
          <a:ln>
            <a:noFill/>
          </a:ln>
        </p:spPr>
        <p:txBody>
          <a:bodyPr spcFirstLastPara="1" wrap="square" lIns="0" tIns="0" rIns="0" bIns="0" anchor="t" anchorCtr="0">
            <a:spAutoFit/>
          </a:bodyPr>
          <a:lstStyle/>
          <a:p>
            <a:pPr marL="115888" marR="0" lvl="0" indent="-115888" algn="l" rtl="0">
              <a:lnSpc>
                <a:spcPct val="100000"/>
              </a:lnSpc>
              <a:spcBef>
                <a:spcPts val="0"/>
              </a:spcBef>
              <a:spcAft>
                <a:spcPts val="0"/>
              </a:spcAft>
              <a:buClr>
                <a:srgbClr val="A5A5A5"/>
              </a:buClr>
              <a:buSzPts val="1680"/>
              <a:buFont typeface="Arial"/>
              <a:buChar char="•"/>
            </a:pPr>
            <a:r>
              <a:rPr lang="en-US" sz="2000" b="0" i="0" u="none" strike="noStrike" cap="none" dirty="0" err="1">
                <a:solidFill>
                  <a:schemeClr val="dk1"/>
                </a:solidFill>
                <a:latin typeface="Arial"/>
                <a:ea typeface="Arial"/>
                <a:cs typeface="Arial"/>
                <a:sym typeface="Arial"/>
              </a:rPr>
              <a:t>Objetivo</a:t>
            </a:r>
            <a:endParaRPr sz="2000" dirty="0"/>
          </a:p>
        </p:txBody>
      </p:sp>
      <p:sp>
        <p:nvSpPr>
          <p:cNvPr id="158" name="Google Shape;158;p103"/>
          <p:cNvSpPr/>
          <p:nvPr/>
        </p:nvSpPr>
        <p:spPr>
          <a:xfrm>
            <a:off x="364164" y="3764651"/>
            <a:ext cx="5731836" cy="1355994"/>
          </a:xfrm>
          <a:prstGeom prst="rect">
            <a:avLst/>
          </a:prstGeom>
          <a:noFill/>
          <a:ln>
            <a:noFill/>
          </a:ln>
        </p:spPr>
        <p:txBody>
          <a:bodyPr spcFirstLastPara="1" wrap="square" lIns="0" tIns="72000" rIns="144000" bIns="72000" anchor="t" anchorCtr="0">
            <a:spAutoFit/>
          </a:bodyPr>
          <a:lstStyle/>
          <a:p>
            <a:pPr marL="182563" marR="0" lvl="0" indent="-182563" algn="l" rtl="0">
              <a:lnSpc>
                <a:spcPct val="100000"/>
              </a:lnSpc>
              <a:spcBef>
                <a:spcPts val="0"/>
              </a:spcBef>
              <a:spcAft>
                <a:spcPts val="0"/>
              </a:spcAft>
              <a:buClr>
                <a:srgbClr val="193EB0"/>
              </a:buClr>
              <a:buSzPts val="1300"/>
              <a:buFont typeface="Arial"/>
              <a:buChar char="‣"/>
            </a:pPr>
            <a:r>
              <a:rPr lang="en-US" sz="1800" b="0" i="0" u="none" strike="noStrike" cap="none" dirty="0" err="1">
                <a:solidFill>
                  <a:srgbClr val="262626"/>
                </a:solidFill>
                <a:latin typeface="Arial"/>
                <a:ea typeface="Arial"/>
                <a:cs typeface="Arial"/>
                <a:sym typeface="Arial"/>
              </a:rPr>
              <a:t>Clasificación</a:t>
            </a:r>
            <a:r>
              <a:rPr lang="en-US" sz="1800" b="0" i="0" u="none" strike="noStrike" cap="none" dirty="0">
                <a:solidFill>
                  <a:srgbClr val="262626"/>
                </a:solidFill>
                <a:latin typeface="Arial"/>
                <a:ea typeface="Arial"/>
                <a:cs typeface="Arial"/>
                <a:sym typeface="Arial"/>
              </a:rPr>
              <a:t> de </a:t>
            </a:r>
            <a:r>
              <a:rPr lang="en-US" sz="1800" b="0" i="0" u="none" strike="noStrike" cap="none" dirty="0" err="1">
                <a:solidFill>
                  <a:srgbClr val="262626"/>
                </a:solidFill>
                <a:latin typeface="Arial"/>
                <a:ea typeface="Arial"/>
                <a:cs typeface="Arial"/>
                <a:sym typeface="Arial"/>
              </a:rPr>
              <a:t>datos</a:t>
            </a:r>
            <a:r>
              <a:rPr lang="en-US" sz="1800" b="0" i="0" u="none" strike="noStrike" cap="none" dirty="0">
                <a:solidFill>
                  <a:srgbClr val="262626"/>
                </a:solidFill>
                <a:latin typeface="Arial"/>
                <a:ea typeface="Arial"/>
                <a:cs typeface="Arial"/>
                <a:sym typeface="Arial"/>
              </a:rPr>
              <a:t> no vistos y </a:t>
            </a:r>
            <a:r>
              <a:rPr lang="en-US" sz="1800" b="0" i="0" u="none" strike="noStrike" cap="none" dirty="0" err="1">
                <a:solidFill>
                  <a:srgbClr val="262626"/>
                </a:solidFill>
                <a:latin typeface="Arial"/>
                <a:ea typeface="Arial"/>
                <a:cs typeface="Arial"/>
                <a:sym typeface="Arial"/>
              </a:rPr>
              <a:t>predicción</a:t>
            </a:r>
            <a:r>
              <a:rPr lang="en-US" sz="1800" b="0" i="0" u="none" strike="noStrike" cap="none" dirty="0">
                <a:solidFill>
                  <a:srgbClr val="262626"/>
                </a:solidFill>
                <a:latin typeface="Arial"/>
                <a:ea typeface="Arial"/>
                <a:cs typeface="Arial"/>
                <a:sym typeface="Arial"/>
              </a:rPr>
              <a:t> de </a:t>
            </a:r>
            <a:r>
              <a:rPr lang="en-US" sz="1800" b="0" i="0" u="none" strike="noStrike" cap="none" dirty="0" err="1">
                <a:solidFill>
                  <a:srgbClr val="262626"/>
                </a:solidFill>
                <a:latin typeface="Arial"/>
                <a:ea typeface="Arial"/>
                <a:cs typeface="Arial"/>
                <a:sym typeface="Arial"/>
              </a:rPr>
              <a:t>valores</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categóricos</a:t>
            </a:r>
            <a:endParaRPr sz="2000" b="0" i="0" u="none" strike="noStrike" cap="none" dirty="0">
              <a:solidFill>
                <a:srgbClr val="000000"/>
              </a:solidFill>
              <a:latin typeface="Arial"/>
              <a:ea typeface="Arial"/>
              <a:cs typeface="Arial"/>
              <a:sym typeface="Arial"/>
            </a:endParaRPr>
          </a:p>
          <a:p>
            <a:pPr marL="182563" marR="0" lvl="0" indent="-182563" algn="l" rtl="0">
              <a:lnSpc>
                <a:spcPct val="100000"/>
              </a:lnSpc>
              <a:spcBef>
                <a:spcPts val="800"/>
              </a:spcBef>
              <a:spcAft>
                <a:spcPts val="0"/>
              </a:spcAft>
              <a:buClr>
                <a:srgbClr val="193EB0"/>
              </a:buClr>
              <a:buSzPts val="1300"/>
              <a:buFont typeface="Arial"/>
              <a:buChar char="‣"/>
            </a:pPr>
            <a:r>
              <a:rPr lang="en-US" sz="1800" b="0" i="0" u="none" strike="noStrike" cap="none" dirty="0" err="1">
                <a:solidFill>
                  <a:srgbClr val="262626"/>
                </a:solidFill>
                <a:latin typeface="Arial"/>
                <a:ea typeface="Arial"/>
                <a:cs typeface="Arial"/>
                <a:sym typeface="Arial"/>
              </a:rPr>
              <a:t>Extracción</a:t>
            </a:r>
            <a:r>
              <a:rPr lang="en-US" sz="1800" b="0" i="0" u="none" strike="noStrike" cap="none" dirty="0">
                <a:solidFill>
                  <a:srgbClr val="262626"/>
                </a:solidFill>
                <a:latin typeface="Arial"/>
                <a:ea typeface="Arial"/>
                <a:cs typeface="Arial"/>
                <a:sym typeface="Arial"/>
              </a:rPr>
              <a:t> de </a:t>
            </a:r>
            <a:r>
              <a:rPr lang="en-US" sz="1800" b="0" i="0" u="none" strike="noStrike" cap="none" dirty="0" err="1">
                <a:solidFill>
                  <a:srgbClr val="262626"/>
                </a:solidFill>
                <a:latin typeface="Arial"/>
                <a:ea typeface="Arial"/>
                <a:cs typeface="Arial"/>
                <a:sym typeface="Arial"/>
              </a:rPr>
              <a:t>conocimiento</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generalizado</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en</a:t>
            </a:r>
            <a:r>
              <a:rPr lang="en-US" sz="1800" b="0" i="0" u="none" strike="noStrike" cap="none" dirty="0">
                <a:solidFill>
                  <a:srgbClr val="262626"/>
                </a:solidFill>
                <a:latin typeface="Arial"/>
                <a:ea typeface="Arial"/>
                <a:cs typeface="Arial"/>
                <a:sym typeface="Arial"/>
              </a:rPr>
              <a:t> </a:t>
            </a:r>
            <a:r>
              <a:rPr lang="en-US" sz="1800" b="0" i="0" u="none" strike="noStrike" cap="none" dirty="0" err="1">
                <a:solidFill>
                  <a:srgbClr val="262626"/>
                </a:solidFill>
                <a:latin typeface="Arial"/>
                <a:ea typeface="Arial"/>
                <a:cs typeface="Arial"/>
                <a:sym typeface="Arial"/>
              </a:rPr>
              <a:t>estructura</a:t>
            </a:r>
            <a:r>
              <a:rPr lang="en-US" sz="1800" b="0" i="0" u="none" strike="noStrike" cap="none" dirty="0">
                <a:solidFill>
                  <a:srgbClr val="262626"/>
                </a:solidFill>
                <a:latin typeface="Arial"/>
                <a:ea typeface="Arial"/>
                <a:cs typeface="Arial"/>
                <a:sym typeface="Arial"/>
              </a:rPr>
              <a:t> de árbol a </a:t>
            </a:r>
            <a:r>
              <a:rPr lang="en-US" sz="1800" b="0" i="0" u="none" strike="noStrike" cap="none" dirty="0" err="1">
                <a:solidFill>
                  <a:srgbClr val="262626"/>
                </a:solidFill>
                <a:latin typeface="Arial"/>
                <a:ea typeface="Arial"/>
                <a:cs typeface="Arial"/>
                <a:sym typeface="Arial"/>
              </a:rPr>
              <a:t>partir</a:t>
            </a:r>
            <a:r>
              <a:rPr lang="en-US" sz="1800" b="0" i="0" u="none" strike="noStrike" cap="none" dirty="0">
                <a:solidFill>
                  <a:srgbClr val="262626"/>
                </a:solidFill>
                <a:latin typeface="Arial"/>
                <a:ea typeface="Arial"/>
                <a:cs typeface="Arial"/>
                <a:sym typeface="Arial"/>
              </a:rPr>
              <a:t> de los </a:t>
            </a:r>
            <a:r>
              <a:rPr lang="en-US" sz="1800" b="0" i="0" u="none" strike="noStrike" cap="none" dirty="0" err="1">
                <a:solidFill>
                  <a:srgbClr val="262626"/>
                </a:solidFill>
                <a:latin typeface="Arial"/>
                <a:ea typeface="Arial"/>
                <a:cs typeface="Arial"/>
                <a:sym typeface="Arial"/>
              </a:rPr>
              <a:t>datos</a:t>
            </a:r>
            <a:r>
              <a:rPr lang="en-US" sz="1800" b="0" i="0" u="none" strike="noStrike" cap="none" dirty="0">
                <a:solidFill>
                  <a:srgbClr val="262626"/>
                </a:solidFill>
                <a:latin typeface="Arial"/>
                <a:ea typeface="Arial"/>
                <a:cs typeface="Arial"/>
                <a:sym typeface="Arial"/>
              </a:rPr>
              <a:t>.</a:t>
            </a:r>
            <a:endParaRPr sz="2000" dirty="0"/>
          </a:p>
        </p:txBody>
      </p:sp>
      <p:sp>
        <p:nvSpPr>
          <p:cNvPr id="159" name="Google Shape;159;p103"/>
          <p:cNvSpPr/>
          <p:nvPr/>
        </p:nvSpPr>
        <p:spPr>
          <a:xfrm>
            <a:off x="318315" y="5323124"/>
            <a:ext cx="6316165" cy="307777"/>
          </a:xfrm>
          <a:prstGeom prst="rect">
            <a:avLst/>
          </a:prstGeom>
          <a:noFill/>
          <a:ln>
            <a:noFill/>
          </a:ln>
        </p:spPr>
        <p:txBody>
          <a:bodyPr spcFirstLastPara="1" wrap="square" lIns="0" tIns="0" rIns="0" bIns="0" anchor="t" anchorCtr="0">
            <a:spAutoFit/>
          </a:bodyPr>
          <a:lstStyle/>
          <a:p>
            <a:pPr marL="115888" marR="0" lvl="0" indent="-115888" algn="l" rtl="0">
              <a:lnSpc>
                <a:spcPct val="100000"/>
              </a:lnSpc>
              <a:spcBef>
                <a:spcPts val="0"/>
              </a:spcBef>
              <a:spcAft>
                <a:spcPts val="0"/>
              </a:spcAft>
              <a:buClr>
                <a:srgbClr val="A5A5A5"/>
              </a:buClr>
              <a:buSzPts val="1680"/>
              <a:buFont typeface="Arial"/>
              <a:buChar char="•"/>
            </a:pPr>
            <a:r>
              <a:rPr lang="en-US" sz="2000" b="0" i="0" u="none" strike="noStrike" cap="none" dirty="0" err="1">
                <a:solidFill>
                  <a:schemeClr val="dk1"/>
                </a:solidFill>
                <a:latin typeface="Arial"/>
                <a:ea typeface="Arial"/>
                <a:cs typeface="Arial"/>
                <a:sym typeface="Arial"/>
              </a:rPr>
              <a:t>Clasificación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según</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el</a:t>
            </a:r>
            <a:r>
              <a:rPr lang="en-US" sz="2000" b="0" i="0" u="none" strike="noStrike" cap="none" dirty="0">
                <a:solidFill>
                  <a:schemeClr val="dk1"/>
                </a:solidFill>
                <a:latin typeface="Arial"/>
                <a:ea typeface="Arial"/>
                <a:cs typeface="Arial"/>
                <a:sym typeface="Arial"/>
              </a:rPr>
              <a:t> </a:t>
            </a:r>
            <a:r>
              <a:rPr lang="en-US" sz="2000" b="0" i="0" u="none" strike="noStrike" cap="none" dirty="0" err="1">
                <a:solidFill>
                  <a:schemeClr val="dk1"/>
                </a:solidFill>
                <a:latin typeface="Arial"/>
                <a:ea typeface="Arial"/>
                <a:cs typeface="Arial"/>
                <a:sym typeface="Arial"/>
              </a:rPr>
              <a:t>tipo</a:t>
            </a:r>
            <a:r>
              <a:rPr lang="en-US" sz="2000" b="0" i="0" u="none" strike="noStrike" cap="none" dirty="0">
                <a:solidFill>
                  <a:schemeClr val="dk1"/>
                </a:solidFill>
                <a:latin typeface="Arial"/>
                <a:ea typeface="Arial"/>
                <a:cs typeface="Arial"/>
                <a:sym typeface="Arial"/>
              </a:rPr>
              <a:t> de variables </a:t>
            </a:r>
            <a:r>
              <a:rPr lang="en-US" sz="2000" b="0" i="0" u="none" strike="noStrike" cap="none" dirty="0" err="1">
                <a:solidFill>
                  <a:schemeClr val="dk1"/>
                </a:solidFill>
                <a:latin typeface="Arial"/>
                <a:ea typeface="Arial"/>
                <a:cs typeface="Arial"/>
                <a:sym typeface="Arial"/>
              </a:rPr>
              <a:t>objetivas</a:t>
            </a:r>
            <a:endParaRPr sz="2000" dirty="0"/>
          </a:p>
        </p:txBody>
      </p:sp>
      <p:sp>
        <p:nvSpPr>
          <p:cNvPr id="160" name="Google Shape;160;p103"/>
          <p:cNvSpPr/>
          <p:nvPr/>
        </p:nvSpPr>
        <p:spPr>
          <a:xfrm>
            <a:off x="364164" y="5701169"/>
            <a:ext cx="7055030" cy="801996"/>
          </a:xfrm>
          <a:prstGeom prst="rect">
            <a:avLst/>
          </a:prstGeom>
          <a:noFill/>
          <a:ln>
            <a:noFill/>
          </a:ln>
        </p:spPr>
        <p:txBody>
          <a:bodyPr spcFirstLastPara="1" wrap="square" lIns="0" tIns="72000" rIns="144000" bIns="72000" anchor="t" anchorCtr="0">
            <a:spAutoFit/>
          </a:bodyPr>
          <a:lstStyle/>
          <a:p>
            <a:pPr marL="182563" marR="0" lvl="0" indent="-182563" algn="l" rtl="0">
              <a:lnSpc>
                <a:spcPct val="100000"/>
              </a:lnSpc>
              <a:spcBef>
                <a:spcPts val="0"/>
              </a:spcBef>
              <a:spcAft>
                <a:spcPts val="0"/>
              </a:spcAft>
              <a:buClr>
                <a:srgbClr val="193EB0"/>
              </a:buClr>
              <a:buSzPts val="1300"/>
              <a:buFont typeface="Arial"/>
              <a:buChar char="‣"/>
            </a:pPr>
            <a:r>
              <a:rPr lang="en-US" sz="1800" b="0" i="0" u="none" strike="noStrike" cap="none" dirty="0">
                <a:solidFill>
                  <a:srgbClr val="262626"/>
                </a:solidFill>
                <a:latin typeface="Arial"/>
                <a:ea typeface="Arial"/>
                <a:cs typeface="Arial"/>
                <a:sym typeface="Arial"/>
              </a:rPr>
              <a:t>Variable </a:t>
            </a:r>
            <a:r>
              <a:rPr lang="en-US" sz="1800" b="0" i="0" u="none" strike="noStrike" cap="none" dirty="0" err="1">
                <a:solidFill>
                  <a:srgbClr val="262626"/>
                </a:solidFill>
                <a:latin typeface="Arial"/>
                <a:ea typeface="Arial"/>
                <a:cs typeface="Arial"/>
                <a:sym typeface="Arial"/>
              </a:rPr>
              <a:t>categórica</a:t>
            </a:r>
            <a:r>
              <a:rPr lang="en-US" sz="1800" b="0" i="0" u="none" strike="noStrike" cap="none" dirty="0">
                <a:solidFill>
                  <a:srgbClr val="262626"/>
                </a:solidFill>
                <a:latin typeface="Arial"/>
                <a:ea typeface="Arial"/>
                <a:cs typeface="Arial"/>
                <a:sym typeface="Arial"/>
              </a:rPr>
              <a:t>: Árbol de </a:t>
            </a:r>
            <a:r>
              <a:rPr lang="en-US" sz="1800" b="0" i="0" u="none" strike="noStrike" cap="none" dirty="0" err="1">
                <a:solidFill>
                  <a:srgbClr val="262626"/>
                </a:solidFill>
                <a:latin typeface="Arial"/>
                <a:ea typeface="Arial"/>
                <a:cs typeface="Arial"/>
                <a:sym typeface="Arial"/>
              </a:rPr>
              <a:t>Clasificación</a:t>
            </a:r>
            <a:endParaRPr sz="2000" b="0" i="0" u="none" strike="noStrike" cap="none" dirty="0">
              <a:solidFill>
                <a:srgbClr val="000000"/>
              </a:solidFill>
              <a:latin typeface="Arial"/>
              <a:ea typeface="Arial"/>
              <a:cs typeface="Arial"/>
              <a:sym typeface="Arial"/>
            </a:endParaRPr>
          </a:p>
          <a:p>
            <a:pPr marL="182563" marR="0" lvl="0" indent="-182563" algn="l" rtl="0">
              <a:lnSpc>
                <a:spcPct val="100000"/>
              </a:lnSpc>
              <a:spcBef>
                <a:spcPts val="800"/>
              </a:spcBef>
              <a:spcAft>
                <a:spcPts val="0"/>
              </a:spcAft>
              <a:buClr>
                <a:srgbClr val="193EB0"/>
              </a:buClr>
              <a:buSzPts val="1300"/>
              <a:buFont typeface="Arial"/>
              <a:buChar char="‣"/>
            </a:pPr>
            <a:r>
              <a:rPr lang="en-US" sz="1800" b="0" i="0" u="none" strike="noStrike" cap="none" dirty="0">
                <a:solidFill>
                  <a:srgbClr val="262626"/>
                </a:solidFill>
                <a:latin typeface="Arial"/>
                <a:ea typeface="Arial"/>
                <a:cs typeface="Arial"/>
                <a:sym typeface="Arial"/>
              </a:rPr>
              <a:t>Variable continua: Árbol de </a:t>
            </a:r>
            <a:r>
              <a:rPr lang="en-US" sz="1800" b="0" i="0" u="none" strike="noStrike" cap="none" dirty="0" err="1">
                <a:solidFill>
                  <a:srgbClr val="262626"/>
                </a:solidFill>
                <a:latin typeface="Arial"/>
                <a:ea typeface="Arial"/>
                <a:cs typeface="Arial"/>
                <a:sym typeface="Arial"/>
              </a:rPr>
              <a:t>regresión</a:t>
            </a:r>
            <a:endParaRPr sz="2000" b="0" i="0" u="none" strike="noStrike" cap="none" dirty="0">
              <a:solidFill>
                <a:srgbClr val="000000"/>
              </a:solidFill>
              <a:latin typeface="Arial"/>
              <a:ea typeface="Arial"/>
              <a:cs typeface="Arial"/>
              <a:sym typeface="Arial"/>
            </a:endParaRPr>
          </a:p>
        </p:txBody>
      </p:sp>
      <p:grpSp>
        <p:nvGrpSpPr>
          <p:cNvPr id="167" name="Google Shape;167;p104"/>
          <p:cNvGrpSpPr/>
          <p:nvPr/>
        </p:nvGrpSpPr>
        <p:grpSpPr>
          <a:xfrm>
            <a:off x="6747760" y="1719292"/>
            <a:ext cx="8783192" cy="276999"/>
            <a:chOff x="559817" y="2136914"/>
            <a:chExt cx="8783192" cy="276999"/>
          </a:xfrm>
        </p:grpSpPr>
        <p:sp>
          <p:nvSpPr>
            <p:cNvPr id="168" name="Google Shape;168;p104"/>
            <p:cNvSpPr/>
            <p:nvPr/>
          </p:nvSpPr>
          <p:spPr>
            <a:xfrm>
              <a:off x="559817" y="2148284"/>
              <a:ext cx="35992" cy="179958"/>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rgbClr val="FFFFFF"/>
                </a:solidFill>
                <a:latin typeface="Arial"/>
                <a:ea typeface="Arial"/>
                <a:cs typeface="Arial"/>
                <a:sym typeface="Arial"/>
              </a:endParaRPr>
            </a:p>
          </p:txBody>
        </p:sp>
        <p:sp>
          <p:nvSpPr>
            <p:cNvPr id="169" name="Google Shape;169;p104"/>
            <p:cNvSpPr/>
            <p:nvPr/>
          </p:nvSpPr>
          <p:spPr>
            <a:xfrm>
              <a:off x="712182" y="2136914"/>
              <a:ext cx="863082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rgbClr val="262626"/>
                  </a:solidFill>
                  <a:latin typeface="Arial"/>
                  <a:ea typeface="Arial"/>
                  <a:cs typeface="Arial"/>
                  <a:sym typeface="Arial"/>
                </a:rPr>
                <a:t>Composición</a:t>
              </a:r>
              <a:endParaRPr sz="2000"/>
            </a:p>
          </p:txBody>
        </p:sp>
      </p:grpSp>
      <p:sp>
        <p:nvSpPr>
          <p:cNvPr id="170" name="Google Shape;170;p104"/>
          <p:cNvSpPr/>
          <p:nvPr/>
        </p:nvSpPr>
        <p:spPr>
          <a:xfrm>
            <a:off x="6857673" y="2091353"/>
            <a:ext cx="8673279" cy="360850"/>
          </a:xfrm>
          <a:prstGeom prst="rect">
            <a:avLst/>
          </a:prstGeom>
          <a:noFill/>
          <a:ln>
            <a:noFill/>
          </a:ln>
        </p:spPr>
        <p:txBody>
          <a:bodyPr spcFirstLastPara="1" wrap="square" lIns="0" tIns="72000" rIns="144000" bIns="72000" anchor="t" anchorCtr="0">
            <a:spAutoFit/>
          </a:bodyPr>
          <a:lstStyle/>
          <a:p>
            <a:pPr marL="182526" marR="0" lvl="0" indent="-182526" algn="l" rtl="0">
              <a:lnSpc>
                <a:spcPct val="100000"/>
              </a:lnSpc>
              <a:spcBef>
                <a:spcPts val="0"/>
              </a:spcBef>
              <a:spcAft>
                <a:spcPts val="0"/>
              </a:spcAft>
              <a:buClr>
                <a:srgbClr val="193EB0"/>
              </a:buClr>
              <a:buSzPts val="1300"/>
              <a:buFont typeface="Arial"/>
              <a:buChar char="‣"/>
            </a:pPr>
            <a:r>
              <a:rPr lang="en-US" b="0" i="0" u="none" strike="noStrike" cap="none">
                <a:solidFill>
                  <a:srgbClr val="262626"/>
                </a:solidFill>
                <a:latin typeface="Arial"/>
                <a:ea typeface="Arial"/>
                <a:cs typeface="Arial"/>
                <a:sym typeface="Arial"/>
              </a:rPr>
              <a:t>Nodo, rama, profundidad</a:t>
            </a:r>
            <a:endParaRPr sz="1600" b="0" i="0" u="none" strike="noStrike" cap="none">
              <a:solidFill>
                <a:srgbClr val="000000"/>
              </a:solidFill>
              <a:latin typeface="Arial"/>
              <a:ea typeface="Arial"/>
              <a:cs typeface="Arial"/>
              <a:sym typeface="Arial"/>
            </a:endParaRPr>
          </a:p>
        </p:txBody>
      </p:sp>
      <p:grpSp>
        <p:nvGrpSpPr>
          <p:cNvPr id="171" name="Google Shape;171;p104"/>
          <p:cNvGrpSpPr/>
          <p:nvPr/>
        </p:nvGrpSpPr>
        <p:grpSpPr>
          <a:xfrm>
            <a:off x="6551866" y="2640193"/>
            <a:ext cx="5921909" cy="3823203"/>
            <a:chOff x="2800990" y="2316605"/>
            <a:chExt cx="5921908" cy="3823203"/>
          </a:xfrm>
        </p:grpSpPr>
        <p:pic>
          <p:nvPicPr>
            <p:cNvPr id="172" name="Google Shape;172;p104"/>
            <p:cNvPicPr preferRelativeResize="0"/>
            <p:nvPr/>
          </p:nvPicPr>
          <p:blipFill rotWithShape="1">
            <a:blip r:embed="rId3">
              <a:alphaModFix/>
            </a:blip>
            <a:srcRect/>
            <a:stretch/>
          </p:blipFill>
          <p:spPr>
            <a:xfrm rot="-6536109" flipH="1">
              <a:off x="5408493" y="5402475"/>
              <a:ext cx="727189" cy="601269"/>
            </a:xfrm>
            <a:prstGeom prst="rect">
              <a:avLst/>
            </a:prstGeom>
            <a:noFill/>
            <a:ln>
              <a:noFill/>
            </a:ln>
          </p:spPr>
        </p:pic>
        <p:sp>
          <p:nvSpPr>
            <p:cNvPr id="173" name="Google Shape;173;p104"/>
            <p:cNvSpPr/>
            <p:nvPr/>
          </p:nvSpPr>
          <p:spPr>
            <a:xfrm>
              <a:off x="5327001" y="2316605"/>
              <a:ext cx="1872208" cy="345461"/>
            </a:xfrm>
            <a:prstGeom prst="rect">
              <a:avLst/>
            </a:prstGeom>
            <a:noFill/>
            <a:ln>
              <a:noFill/>
            </a:ln>
          </p:spPr>
          <p:txBody>
            <a:bodyPr spcFirstLastPara="1" wrap="square" lIns="0" tIns="72000" rIns="144000" bIns="720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7F6000"/>
                  </a:solidFill>
                  <a:latin typeface="Arial"/>
                  <a:ea typeface="Arial"/>
                  <a:cs typeface="Arial"/>
                  <a:sym typeface="Arial"/>
                </a:rPr>
                <a:t>nodo raíz</a:t>
              </a:r>
              <a:endParaRPr sz="1400" b="0" i="0" u="none" strike="noStrike" cap="none">
                <a:solidFill>
                  <a:srgbClr val="000000"/>
                </a:solidFill>
                <a:latin typeface="Arial"/>
                <a:ea typeface="Arial"/>
                <a:cs typeface="Arial"/>
                <a:sym typeface="Arial"/>
              </a:endParaRPr>
            </a:p>
          </p:txBody>
        </p:sp>
        <p:sp>
          <p:nvSpPr>
            <p:cNvPr id="174" name="Google Shape;174;p104"/>
            <p:cNvSpPr/>
            <p:nvPr/>
          </p:nvSpPr>
          <p:spPr>
            <a:xfrm>
              <a:off x="4304126" y="2348823"/>
              <a:ext cx="936000" cy="360000"/>
            </a:xfrm>
            <a:prstGeom prst="ellipse">
              <a:avLst/>
            </a:prstGeom>
            <a:solidFill>
              <a:srgbClr val="BF9000"/>
            </a:solidFill>
            <a:ln w="19050" cap="flat" cmpd="sng">
              <a:solidFill>
                <a:srgbClr val="7F6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Google Shape;175;p104"/>
            <p:cNvSpPr/>
            <p:nvPr/>
          </p:nvSpPr>
          <p:spPr>
            <a:xfrm>
              <a:off x="4449408" y="2425017"/>
              <a:ext cx="613083" cy="21544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X₁ &lt;.47</a:t>
              </a:r>
              <a:endParaRPr sz="1000" b="0" i="0" u="none" strike="noStrike" cap="none">
                <a:solidFill>
                  <a:schemeClr val="lt1"/>
                </a:solidFill>
                <a:latin typeface="Arial"/>
                <a:ea typeface="Arial"/>
                <a:cs typeface="Arial"/>
                <a:sym typeface="Arial"/>
              </a:endParaRPr>
            </a:p>
          </p:txBody>
        </p:sp>
        <p:sp>
          <p:nvSpPr>
            <p:cNvPr id="176" name="Google Shape;176;p104"/>
            <p:cNvSpPr/>
            <p:nvPr/>
          </p:nvSpPr>
          <p:spPr>
            <a:xfrm>
              <a:off x="4775989" y="3109979"/>
              <a:ext cx="936000" cy="360000"/>
            </a:xfrm>
            <a:prstGeom prst="ellipse">
              <a:avLst/>
            </a:prstGeom>
            <a:solidFill>
              <a:srgbClr val="BF9000"/>
            </a:solidFill>
            <a:ln w="19050" cap="flat" cmpd="sng">
              <a:solidFill>
                <a:srgbClr val="7F6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Google Shape;177;p104"/>
            <p:cNvSpPr/>
            <p:nvPr/>
          </p:nvSpPr>
          <p:spPr>
            <a:xfrm>
              <a:off x="4921271" y="3186173"/>
              <a:ext cx="613083" cy="21544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X₂ &lt;.39</a:t>
              </a:r>
              <a:endParaRPr sz="1000" b="0" i="0" u="none" strike="noStrike" cap="none">
                <a:solidFill>
                  <a:schemeClr val="lt1"/>
                </a:solidFill>
                <a:latin typeface="Arial"/>
                <a:ea typeface="Arial"/>
                <a:cs typeface="Arial"/>
                <a:sym typeface="Arial"/>
              </a:endParaRPr>
            </a:p>
          </p:txBody>
        </p:sp>
        <p:sp>
          <p:nvSpPr>
            <p:cNvPr id="178" name="Google Shape;178;p104"/>
            <p:cNvSpPr/>
            <p:nvPr/>
          </p:nvSpPr>
          <p:spPr>
            <a:xfrm>
              <a:off x="5321763" y="3848719"/>
              <a:ext cx="936000" cy="360000"/>
            </a:xfrm>
            <a:prstGeom prst="ellipse">
              <a:avLst/>
            </a:prstGeom>
            <a:solidFill>
              <a:srgbClr val="BF9000"/>
            </a:solidFill>
            <a:ln w="19050" cap="flat" cmpd="sng">
              <a:solidFill>
                <a:srgbClr val="7F6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104"/>
            <p:cNvSpPr/>
            <p:nvPr/>
          </p:nvSpPr>
          <p:spPr>
            <a:xfrm>
              <a:off x="5467045" y="3924913"/>
              <a:ext cx="613083" cy="21544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X₂ &lt;.84</a:t>
              </a:r>
              <a:endParaRPr sz="1000" b="0" i="0" u="none" strike="noStrike" cap="none">
                <a:solidFill>
                  <a:schemeClr val="lt1"/>
                </a:solidFill>
                <a:latin typeface="Arial"/>
                <a:ea typeface="Arial"/>
                <a:cs typeface="Arial"/>
                <a:sym typeface="Arial"/>
              </a:endParaRPr>
            </a:p>
          </p:txBody>
        </p:sp>
        <p:sp>
          <p:nvSpPr>
            <p:cNvPr id="180" name="Google Shape;180;p104"/>
            <p:cNvSpPr/>
            <p:nvPr/>
          </p:nvSpPr>
          <p:spPr>
            <a:xfrm>
              <a:off x="4758263" y="4640630"/>
              <a:ext cx="936000" cy="360000"/>
            </a:xfrm>
            <a:prstGeom prst="ellipse">
              <a:avLst/>
            </a:prstGeom>
            <a:solidFill>
              <a:srgbClr val="BF9000"/>
            </a:solidFill>
            <a:ln w="19050" cap="flat" cmpd="sng">
              <a:solidFill>
                <a:srgbClr val="7F6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104"/>
            <p:cNvSpPr/>
            <p:nvPr/>
          </p:nvSpPr>
          <p:spPr>
            <a:xfrm>
              <a:off x="4903545" y="4716824"/>
              <a:ext cx="613083" cy="21544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X₁ &lt;.87</a:t>
              </a:r>
              <a:endParaRPr sz="1000" b="0" i="0" u="none" strike="noStrike" cap="none">
                <a:solidFill>
                  <a:schemeClr val="lt1"/>
                </a:solidFill>
                <a:latin typeface="Arial"/>
                <a:ea typeface="Arial"/>
                <a:cs typeface="Arial"/>
                <a:sym typeface="Arial"/>
              </a:endParaRPr>
            </a:p>
          </p:txBody>
        </p:sp>
        <p:sp>
          <p:nvSpPr>
            <p:cNvPr id="182" name="Google Shape;182;p104"/>
            <p:cNvSpPr/>
            <p:nvPr/>
          </p:nvSpPr>
          <p:spPr>
            <a:xfrm>
              <a:off x="6391572" y="3846583"/>
              <a:ext cx="1872208" cy="345461"/>
            </a:xfrm>
            <a:prstGeom prst="rect">
              <a:avLst/>
            </a:prstGeom>
            <a:noFill/>
            <a:ln>
              <a:noFill/>
            </a:ln>
          </p:spPr>
          <p:txBody>
            <a:bodyPr spcFirstLastPara="1" wrap="square" lIns="0" tIns="72000" rIns="144000" bIns="720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7F6000"/>
                  </a:solidFill>
                  <a:latin typeface="Arial"/>
                  <a:ea typeface="Arial"/>
                  <a:cs typeface="Arial"/>
                  <a:sym typeface="Arial"/>
                </a:rPr>
                <a:t>nodo padre</a:t>
              </a:r>
              <a:endParaRPr sz="1400" b="0" i="0" u="none" strike="noStrike" cap="none">
                <a:solidFill>
                  <a:srgbClr val="000000"/>
                </a:solidFill>
                <a:latin typeface="Arial"/>
                <a:ea typeface="Arial"/>
                <a:cs typeface="Arial"/>
                <a:sym typeface="Arial"/>
              </a:endParaRPr>
            </a:p>
          </p:txBody>
        </p:sp>
        <p:sp>
          <p:nvSpPr>
            <p:cNvPr id="183" name="Google Shape;183;p104"/>
            <p:cNvSpPr/>
            <p:nvPr/>
          </p:nvSpPr>
          <p:spPr>
            <a:xfrm>
              <a:off x="6850690" y="4661105"/>
              <a:ext cx="1872208" cy="345461"/>
            </a:xfrm>
            <a:prstGeom prst="rect">
              <a:avLst/>
            </a:prstGeom>
            <a:noFill/>
            <a:ln>
              <a:noFill/>
            </a:ln>
          </p:spPr>
          <p:txBody>
            <a:bodyPr spcFirstLastPara="1" wrap="square" lIns="0" tIns="72000" rIns="144000" bIns="72000"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7F6000"/>
                  </a:solidFill>
                  <a:latin typeface="Arial"/>
                  <a:ea typeface="Arial"/>
                  <a:cs typeface="Arial"/>
                  <a:sym typeface="Arial"/>
                </a:rPr>
                <a:t>nodo hijo</a:t>
              </a:r>
              <a:endParaRPr sz="1400" b="0" i="0" u="none" strike="noStrike" cap="none">
                <a:solidFill>
                  <a:srgbClr val="000000"/>
                </a:solidFill>
                <a:latin typeface="Arial"/>
                <a:ea typeface="Arial"/>
                <a:cs typeface="Arial"/>
                <a:sym typeface="Arial"/>
              </a:endParaRPr>
            </a:p>
          </p:txBody>
        </p:sp>
        <p:sp>
          <p:nvSpPr>
            <p:cNvPr id="184" name="Google Shape;184;p104"/>
            <p:cNvSpPr/>
            <p:nvPr/>
          </p:nvSpPr>
          <p:spPr>
            <a:xfrm>
              <a:off x="5264356" y="2524120"/>
              <a:ext cx="428255" cy="445488"/>
            </a:xfrm>
            <a:prstGeom prst="rect">
              <a:avLst/>
            </a:prstGeom>
            <a:noFill/>
            <a:ln>
              <a:noFill/>
            </a:ln>
          </p:spPr>
          <p:txBody>
            <a:bodyPr spcFirstLastPara="1" wrap="square" lIns="0" tIns="72000" rIns="144000" bIns="72000" anchor="t" anchorCtr="0">
              <a:spAutoFit/>
            </a:bodyPr>
            <a:lstStyle/>
            <a:p>
              <a:pPr marL="0" marR="0" lvl="0" indent="0" algn="l" rtl="0">
                <a:lnSpc>
                  <a:spcPct val="150000"/>
                </a:lnSpc>
                <a:spcBef>
                  <a:spcPts val="0"/>
                </a:spcBef>
                <a:spcAft>
                  <a:spcPts val="0"/>
                </a:spcAft>
                <a:buNone/>
              </a:pPr>
              <a:r>
                <a:rPr lang="en-US" sz="1300" b="0" i="0" u="none" strike="noStrike" cap="none">
                  <a:solidFill>
                    <a:schemeClr val="dk1"/>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sp>
          <p:nvSpPr>
            <p:cNvPr id="185" name="Google Shape;185;p104"/>
            <p:cNvSpPr/>
            <p:nvPr/>
          </p:nvSpPr>
          <p:spPr>
            <a:xfrm>
              <a:off x="5686218" y="3272775"/>
              <a:ext cx="428255" cy="445488"/>
            </a:xfrm>
            <a:prstGeom prst="rect">
              <a:avLst/>
            </a:prstGeom>
            <a:noFill/>
            <a:ln>
              <a:noFill/>
            </a:ln>
          </p:spPr>
          <p:txBody>
            <a:bodyPr spcFirstLastPara="1" wrap="square" lIns="0" tIns="72000" rIns="144000" bIns="72000" anchor="t" anchorCtr="0">
              <a:spAutoFit/>
            </a:bodyPr>
            <a:lstStyle/>
            <a:p>
              <a:pPr marL="0" marR="0" lvl="0" indent="0" algn="l" rtl="0">
                <a:lnSpc>
                  <a:spcPct val="150000"/>
                </a:lnSpc>
                <a:spcBef>
                  <a:spcPts val="0"/>
                </a:spcBef>
                <a:spcAft>
                  <a:spcPts val="0"/>
                </a:spcAft>
                <a:buNone/>
              </a:pPr>
              <a:r>
                <a:rPr lang="en-US" sz="1300" b="0" i="0" u="none" strike="noStrike" cap="none">
                  <a:solidFill>
                    <a:schemeClr val="dk1"/>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sp>
          <p:nvSpPr>
            <p:cNvPr id="186" name="Google Shape;186;p104"/>
            <p:cNvSpPr/>
            <p:nvPr/>
          </p:nvSpPr>
          <p:spPr>
            <a:xfrm>
              <a:off x="6221318" y="4055329"/>
              <a:ext cx="428255" cy="445488"/>
            </a:xfrm>
            <a:prstGeom prst="rect">
              <a:avLst/>
            </a:prstGeom>
            <a:noFill/>
            <a:ln>
              <a:noFill/>
            </a:ln>
          </p:spPr>
          <p:txBody>
            <a:bodyPr spcFirstLastPara="1" wrap="square" lIns="0" tIns="72000" rIns="144000" bIns="72000" anchor="t" anchorCtr="0">
              <a:spAutoFit/>
            </a:bodyPr>
            <a:lstStyle/>
            <a:p>
              <a:pPr marL="0" marR="0" lvl="0" indent="0" algn="l" rtl="0">
                <a:lnSpc>
                  <a:spcPct val="150000"/>
                </a:lnSpc>
                <a:spcBef>
                  <a:spcPts val="0"/>
                </a:spcBef>
                <a:spcAft>
                  <a:spcPts val="0"/>
                </a:spcAft>
                <a:buNone/>
              </a:pPr>
              <a:r>
                <a:rPr lang="en-US" sz="1300" b="0" i="0" u="none" strike="noStrike" cap="none">
                  <a:solidFill>
                    <a:schemeClr val="dk1"/>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sp>
          <p:nvSpPr>
            <p:cNvPr id="187" name="Google Shape;187;p104"/>
            <p:cNvSpPr/>
            <p:nvPr/>
          </p:nvSpPr>
          <p:spPr>
            <a:xfrm>
              <a:off x="5666458" y="4873302"/>
              <a:ext cx="428255" cy="445488"/>
            </a:xfrm>
            <a:prstGeom prst="rect">
              <a:avLst/>
            </a:prstGeom>
            <a:noFill/>
            <a:ln>
              <a:noFill/>
            </a:ln>
          </p:spPr>
          <p:txBody>
            <a:bodyPr spcFirstLastPara="1" wrap="square" lIns="0" tIns="72000" rIns="144000" bIns="72000" anchor="t" anchorCtr="0">
              <a:spAutoFit/>
            </a:bodyPr>
            <a:lstStyle/>
            <a:p>
              <a:pPr marL="0" marR="0" lvl="0" indent="0" algn="l" rtl="0">
                <a:lnSpc>
                  <a:spcPct val="150000"/>
                </a:lnSpc>
                <a:spcBef>
                  <a:spcPts val="0"/>
                </a:spcBef>
                <a:spcAft>
                  <a:spcPts val="0"/>
                </a:spcAft>
                <a:buNone/>
              </a:pPr>
              <a:r>
                <a:rPr lang="en-US" sz="1300" b="0" i="0" u="none" strike="noStrike" cap="none">
                  <a:solidFill>
                    <a:schemeClr val="dk1"/>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p:txBody>
        </p:sp>
        <p:sp>
          <p:nvSpPr>
            <p:cNvPr id="188" name="Google Shape;188;p104"/>
            <p:cNvSpPr/>
            <p:nvPr/>
          </p:nvSpPr>
          <p:spPr>
            <a:xfrm>
              <a:off x="4133712" y="2524120"/>
              <a:ext cx="428255" cy="445488"/>
            </a:xfrm>
            <a:prstGeom prst="rect">
              <a:avLst/>
            </a:prstGeom>
            <a:noFill/>
            <a:ln>
              <a:noFill/>
            </a:ln>
          </p:spPr>
          <p:txBody>
            <a:bodyPr spcFirstLastPara="1" wrap="square" lIns="0" tIns="72000" rIns="144000" bIns="72000" anchor="t" anchorCtr="0">
              <a:spAutoFit/>
            </a:bodyPr>
            <a:lstStyle/>
            <a:p>
              <a:pPr marL="0" marR="0" lvl="0" indent="0" algn="l" rtl="0">
                <a:lnSpc>
                  <a:spcPct val="150000"/>
                </a:lnSpc>
                <a:spcBef>
                  <a:spcPts val="0"/>
                </a:spcBef>
                <a:spcAft>
                  <a:spcPts val="0"/>
                </a:spcAft>
                <a:buNone/>
              </a:pPr>
              <a:r>
                <a:rPr lang="en-US" sz="1300" b="0" i="0" u="none" strike="noStrike" cap="none">
                  <a:solidFill>
                    <a:srgbClr val="FF000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sp>
          <p:nvSpPr>
            <p:cNvPr id="189" name="Google Shape;189;p104"/>
            <p:cNvSpPr/>
            <p:nvPr/>
          </p:nvSpPr>
          <p:spPr>
            <a:xfrm>
              <a:off x="4595828" y="3272775"/>
              <a:ext cx="428255" cy="445488"/>
            </a:xfrm>
            <a:prstGeom prst="rect">
              <a:avLst/>
            </a:prstGeom>
            <a:noFill/>
            <a:ln>
              <a:noFill/>
            </a:ln>
          </p:spPr>
          <p:txBody>
            <a:bodyPr spcFirstLastPara="1" wrap="square" lIns="0" tIns="72000" rIns="144000" bIns="72000" anchor="t" anchorCtr="0">
              <a:spAutoFit/>
            </a:bodyPr>
            <a:lstStyle/>
            <a:p>
              <a:pPr marL="0" marR="0" lvl="0" indent="0" algn="l" rtl="0">
                <a:lnSpc>
                  <a:spcPct val="150000"/>
                </a:lnSpc>
                <a:spcBef>
                  <a:spcPts val="0"/>
                </a:spcBef>
                <a:spcAft>
                  <a:spcPts val="0"/>
                </a:spcAft>
                <a:buNone/>
              </a:pPr>
              <a:r>
                <a:rPr lang="en-US" sz="1300" b="0" i="0" u="none" strike="noStrike" cap="none">
                  <a:solidFill>
                    <a:srgbClr val="FF000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sp>
          <p:nvSpPr>
            <p:cNvPr id="190" name="Google Shape;190;p104"/>
            <p:cNvSpPr/>
            <p:nvPr/>
          </p:nvSpPr>
          <p:spPr>
            <a:xfrm>
              <a:off x="4599966" y="4848582"/>
              <a:ext cx="428255" cy="445488"/>
            </a:xfrm>
            <a:prstGeom prst="rect">
              <a:avLst/>
            </a:prstGeom>
            <a:noFill/>
            <a:ln>
              <a:noFill/>
            </a:ln>
          </p:spPr>
          <p:txBody>
            <a:bodyPr spcFirstLastPara="1" wrap="square" lIns="0" tIns="72000" rIns="144000" bIns="72000" anchor="t" anchorCtr="0">
              <a:spAutoFit/>
            </a:bodyPr>
            <a:lstStyle/>
            <a:p>
              <a:pPr marL="0" marR="0" lvl="0" indent="0" algn="l" rtl="0">
                <a:lnSpc>
                  <a:spcPct val="150000"/>
                </a:lnSpc>
                <a:spcBef>
                  <a:spcPts val="0"/>
                </a:spcBef>
                <a:spcAft>
                  <a:spcPts val="0"/>
                </a:spcAft>
                <a:buNone/>
              </a:pPr>
              <a:r>
                <a:rPr lang="en-US" sz="1300" b="0" i="0" u="none" strike="noStrike" cap="none">
                  <a:solidFill>
                    <a:srgbClr val="FF000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sp>
          <p:nvSpPr>
            <p:cNvPr id="191" name="Google Shape;191;p104"/>
            <p:cNvSpPr/>
            <p:nvPr/>
          </p:nvSpPr>
          <p:spPr>
            <a:xfrm>
              <a:off x="2800990" y="5395914"/>
              <a:ext cx="1872208" cy="596812"/>
            </a:xfrm>
            <a:prstGeom prst="rect">
              <a:avLst/>
            </a:prstGeom>
            <a:noFill/>
            <a:ln>
              <a:noFill/>
            </a:ln>
          </p:spPr>
          <p:txBody>
            <a:bodyPr spcFirstLastPara="1" wrap="square" lIns="0" tIns="72000" rIns="144000" bIns="72000" anchor="t" anchorCtr="0">
              <a:spAutoFit/>
            </a:bodyPr>
            <a:lstStyle/>
            <a:p>
              <a:pPr marL="0" marR="0" lvl="0" indent="0" algn="ctr" rtl="0">
                <a:lnSpc>
                  <a:spcPct val="100000"/>
                </a:lnSpc>
                <a:spcBef>
                  <a:spcPts val="0"/>
                </a:spcBef>
                <a:spcAft>
                  <a:spcPts val="0"/>
                </a:spcAft>
                <a:buNone/>
              </a:pPr>
              <a:r>
                <a:rPr lang="en-US" sz="1300" b="0" i="0" u="none" strike="noStrike" cap="none" dirty="0" err="1">
                  <a:solidFill>
                    <a:srgbClr val="45851D"/>
                  </a:solidFill>
                  <a:latin typeface="Arial"/>
                  <a:ea typeface="Arial"/>
                  <a:cs typeface="Arial"/>
                  <a:sym typeface="Arial"/>
                </a:rPr>
                <a:t>nodo</a:t>
              </a:r>
              <a:r>
                <a:rPr lang="en-US" sz="1300" b="0" i="0" u="none" strike="noStrike" cap="none" dirty="0">
                  <a:solidFill>
                    <a:srgbClr val="45851D"/>
                  </a:solidFill>
                  <a:latin typeface="Arial"/>
                  <a:ea typeface="Arial"/>
                  <a:cs typeface="Arial"/>
                  <a:sym typeface="Arial"/>
                </a:rPr>
                <a:t> terminal</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400"/>
                </a:spcBef>
                <a:spcAft>
                  <a:spcPts val="0"/>
                </a:spcAft>
                <a:buNone/>
              </a:pPr>
              <a:r>
                <a:rPr lang="en-US" sz="1300" b="0" i="0" u="none" strike="noStrike" cap="none" dirty="0">
                  <a:solidFill>
                    <a:srgbClr val="45851D"/>
                  </a:solidFill>
                  <a:latin typeface="Arial"/>
                  <a:ea typeface="Arial"/>
                  <a:cs typeface="Arial"/>
                  <a:sym typeface="Arial"/>
                </a:rPr>
                <a:t>o </a:t>
              </a:r>
              <a:r>
                <a:rPr lang="en-US" sz="1300" b="0" i="0" u="none" strike="noStrike" cap="none" dirty="0" err="1">
                  <a:solidFill>
                    <a:srgbClr val="45851D"/>
                  </a:solidFill>
                  <a:latin typeface="Arial"/>
                  <a:ea typeface="Arial"/>
                  <a:cs typeface="Arial"/>
                  <a:sym typeface="Arial"/>
                </a:rPr>
                <a:t>nodo</a:t>
              </a:r>
              <a:r>
                <a:rPr lang="en-US" sz="1300" b="0" i="0" u="none" strike="noStrike" cap="none" dirty="0">
                  <a:solidFill>
                    <a:srgbClr val="45851D"/>
                  </a:solidFill>
                  <a:latin typeface="Arial"/>
                  <a:ea typeface="Arial"/>
                  <a:cs typeface="Arial"/>
                  <a:sym typeface="Arial"/>
                </a:rPr>
                <a:t> hoja</a:t>
              </a:r>
              <a:endParaRPr sz="1400" b="0" i="0" u="none" strike="noStrike" cap="none" dirty="0">
                <a:solidFill>
                  <a:srgbClr val="000000"/>
                </a:solidFill>
                <a:latin typeface="Arial"/>
                <a:ea typeface="Arial"/>
                <a:cs typeface="Arial"/>
                <a:sym typeface="Arial"/>
              </a:endParaRPr>
            </a:p>
          </p:txBody>
        </p:sp>
        <p:pic>
          <p:nvPicPr>
            <p:cNvPr id="192" name="Google Shape;192;p104"/>
            <p:cNvPicPr preferRelativeResize="0"/>
            <p:nvPr/>
          </p:nvPicPr>
          <p:blipFill rotWithShape="1">
            <a:blip r:embed="rId4">
              <a:alphaModFix/>
            </a:blip>
            <a:srcRect/>
            <a:stretch/>
          </p:blipFill>
          <p:spPr>
            <a:xfrm rot="6536109">
              <a:off x="4292104" y="5404975"/>
              <a:ext cx="727189" cy="601269"/>
            </a:xfrm>
            <a:prstGeom prst="rect">
              <a:avLst/>
            </a:prstGeom>
            <a:noFill/>
            <a:ln>
              <a:noFill/>
            </a:ln>
          </p:spPr>
        </p:pic>
        <p:grpSp>
          <p:nvGrpSpPr>
            <p:cNvPr id="193" name="Google Shape;193;p104"/>
            <p:cNvGrpSpPr/>
            <p:nvPr/>
          </p:nvGrpSpPr>
          <p:grpSpPr>
            <a:xfrm>
              <a:off x="4810882" y="5694320"/>
              <a:ext cx="429422" cy="445488"/>
              <a:chOff x="4657382" y="5309987"/>
              <a:chExt cx="429422" cy="445488"/>
            </a:xfrm>
          </p:grpSpPr>
          <p:sp>
            <p:nvSpPr>
              <p:cNvPr id="194" name="Google Shape;194;p104"/>
              <p:cNvSpPr/>
              <p:nvPr/>
            </p:nvSpPr>
            <p:spPr>
              <a:xfrm>
                <a:off x="4657382" y="5401296"/>
                <a:ext cx="286128" cy="286128"/>
              </a:xfrm>
              <a:prstGeom prst="ellipse">
                <a:avLst/>
              </a:prstGeom>
              <a:solidFill>
                <a:srgbClr val="4B9020"/>
              </a:solidFill>
              <a:ln w="12700" cap="flat" cmpd="sng">
                <a:solidFill>
                  <a:srgbClr val="3C741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p104"/>
              <p:cNvSpPr/>
              <p:nvPr/>
            </p:nvSpPr>
            <p:spPr>
              <a:xfrm>
                <a:off x="4658549" y="5309987"/>
                <a:ext cx="428255" cy="445488"/>
              </a:xfrm>
              <a:prstGeom prst="rect">
                <a:avLst/>
              </a:prstGeom>
              <a:noFill/>
              <a:ln>
                <a:noFill/>
              </a:ln>
            </p:spPr>
            <p:txBody>
              <a:bodyPr spcFirstLastPara="1" wrap="square" lIns="0" tIns="72000" rIns="144000" bIns="72000" anchor="t" anchorCtr="0">
                <a:spAutoFit/>
              </a:bodyPr>
              <a:lstStyle/>
              <a:p>
                <a:pPr marL="0" marR="0" lvl="0" indent="0" algn="ctr" rtl="0">
                  <a:lnSpc>
                    <a:spcPct val="150000"/>
                  </a:lnSpc>
                  <a:spcBef>
                    <a:spcPts val="0"/>
                  </a:spcBef>
                  <a:spcAft>
                    <a:spcPts val="0"/>
                  </a:spcAft>
                  <a:buNone/>
                </a:pPr>
                <a:r>
                  <a:rPr lang="en-US" sz="13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grpSp>
          <p:nvGrpSpPr>
            <p:cNvPr id="196" name="Google Shape;196;p104"/>
            <p:cNvGrpSpPr/>
            <p:nvPr/>
          </p:nvGrpSpPr>
          <p:grpSpPr>
            <a:xfrm>
              <a:off x="5931184" y="5694320"/>
              <a:ext cx="433447" cy="445488"/>
              <a:chOff x="4653357" y="5309987"/>
              <a:chExt cx="433447" cy="445488"/>
            </a:xfrm>
          </p:grpSpPr>
          <p:sp>
            <p:nvSpPr>
              <p:cNvPr id="197" name="Google Shape;197;p104"/>
              <p:cNvSpPr/>
              <p:nvPr/>
            </p:nvSpPr>
            <p:spPr>
              <a:xfrm>
                <a:off x="4653357" y="5401296"/>
                <a:ext cx="286128" cy="286128"/>
              </a:xfrm>
              <a:prstGeom prst="ellipse">
                <a:avLst/>
              </a:prstGeom>
              <a:solidFill>
                <a:srgbClr val="E5C36D"/>
              </a:solidFill>
              <a:ln w="12700" cap="flat" cmpd="sng">
                <a:solidFill>
                  <a:srgbClr val="D9A62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 name="Google Shape;198;p104"/>
              <p:cNvSpPr/>
              <p:nvPr/>
            </p:nvSpPr>
            <p:spPr>
              <a:xfrm>
                <a:off x="4658549" y="5309987"/>
                <a:ext cx="428255" cy="445488"/>
              </a:xfrm>
              <a:prstGeom prst="rect">
                <a:avLst/>
              </a:prstGeom>
              <a:noFill/>
              <a:ln>
                <a:noFill/>
              </a:ln>
            </p:spPr>
            <p:txBody>
              <a:bodyPr spcFirstLastPara="1" wrap="square" lIns="0" tIns="72000" rIns="144000" bIns="72000" anchor="t" anchorCtr="0">
                <a:spAutoFit/>
              </a:bodyPr>
              <a:lstStyle/>
              <a:p>
                <a:pPr marL="0" marR="0" lvl="0" indent="0" algn="ctr" rtl="0">
                  <a:lnSpc>
                    <a:spcPct val="150000"/>
                  </a:lnSpc>
                  <a:spcBef>
                    <a:spcPts val="0"/>
                  </a:spcBef>
                  <a:spcAft>
                    <a:spcPts val="0"/>
                  </a:spcAft>
                  <a:buNone/>
                </a:pPr>
                <a:r>
                  <a:rPr lang="en-US" sz="1300" b="0" i="0" u="none" strike="noStrike" cap="none">
                    <a:solidFill>
                      <a:schemeClr val="lt1"/>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grpSp>
        <p:cxnSp>
          <p:nvCxnSpPr>
            <p:cNvPr id="199" name="Google Shape;199;p104"/>
            <p:cNvCxnSpPr/>
            <p:nvPr/>
          </p:nvCxnSpPr>
          <p:spPr>
            <a:xfrm flipH="1">
              <a:off x="4828892" y="5058950"/>
              <a:ext cx="197284" cy="296880"/>
            </a:xfrm>
            <a:prstGeom prst="straightConnector1">
              <a:avLst/>
            </a:prstGeom>
            <a:noFill/>
            <a:ln w="19050" cap="flat" cmpd="sng">
              <a:solidFill>
                <a:srgbClr val="7F6000"/>
              </a:solidFill>
              <a:prstDash val="solid"/>
              <a:miter lim="800000"/>
              <a:headEnd type="none" w="sm" len="sm"/>
              <a:tailEnd type="triangle" w="med" len="med"/>
            </a:ln>
          </p:spPr>
        </p:cxnSp>
        <p:cxnSp>
          <p:nvCxnSpPr>
            <p:cNvPr id="200" name="Google Shape;200;p104"/>
            <p:cNvCxnSpPr/>
            <p:nvPr/>
          </p:nvCxnSpPr>
          <p:spPr>
            <a:xfrm>
              <a:off x="5417986" y="5058950"/>
              <a:ext cx="197284" cy="296880"/>
            </a:xfrm>
            <a:prstGeom prst="straightConnector1">
              <a:avLst/>
            </a:prstGeom>
            <a:noFill/>
            <a:ln w="19050" cap="flat" cmpd="sng">
              <a:solidFill>
                <a:srgbClr val="7F6000"/>
              </a:solidFill>
              <a:prstDash val="solid"/>
              <a:miter lim="800000"/>
              <a:headEnd type="none" w="sm" len="sm"/>
              <a:tailEnd type="triangle" w="med" len="med"/>
            </a:ln>
          </p:spPr>
        </p:cxnSp>
        <p:cxnSp>
          <p:nvCxnSpPr>
            <p:cNvPr id="201" name="Google Shape;201;p104"/>
            <p:cNvCxnSpPr/>
            <p:nvPr/>
          </p:nvCxnSpPr>
          <p:spPr>
            <a:xfrm>
              <a:off x="5569811" y="3494153"/>
              <a:ext cx="197284" cy="296880"/>
            </a:xfrm>
            <a:prstGeom prst="straightConnector1">
              <a:avLst/>
            </a:prstGeom>
            <a:noFill/>
            <a:ln w="19050" cap="flat" cmpd="sng">
              <a:solidFill>
                <a:srgbClr val="7F6000"/>
              </a:solidFill>
              <a:prstDash val="solid"/>
              <a:miter lim="800000"/>
              <a:headEnd type="none" w="sm" len="sm"/>
              <a:tailEnd type="triangle" w="med" len="med"/>
            </a:ln>
          </p:spPr>
        </p:cxnSp>
        <p:cxnSp>
          <p:nvCxnSpPr>
            <p:cNvPr id="202" name="Google Shape;202;p104"/>
            <p:cNvCxnSpPr/>
            <p:nvPr/>
          </p:nvCxnSpPr>
          <p:spPr>
            <a:xfrm>
              <a:off x="6079733" y="4293391"/>
              <a:ext cx="197284" cy="296880"/>
            </a:xfrm>
            <a:prstGeom prst="straightConnector1">
              <a:avLst/>
            </a:prstGeom>
            <a:noFill/>
            <a:ln w="19050" cap="flat" cmpd="sng">
              <a:solidFill>
                <a:srgbClr val="7F6000"/>
              </a:solidFill>
              <a:prstDash val="solid"/>
              <a:miter lim="800000"/>
              <a:headEnd type="none" w="sm" len="sm"/>
              <a:tailEnd type="triangle" w="med" len="med"/>
            </a:ln>
          </p:spPr>
        </p:cxnSp>
        <p:cxnSp>
          <p:nvCxnSpPr>
            <p:cNvPr id="203" name="Google Shape;203;p104"/>
            <p:cNvCxnSpPr/>
            <p:nvPr/>
          </p:nvCxnSpPr>
          <p:spPr>
            <a:xfrm>
              <a:off x="5119074" y="2736074"/>
              <a:ext cx="197284" cy="296880"/>
            </a:xfrm>
            <a:prstGeom prst="straightConnector1">
              <a:avLst/>
            </a:prstGeom>
            <a:noFill/>
            <a:ln w="19050" cap="flat" cmpd="sng">
              <a:solidFill>
                <a:srgbClr val="7F6000"/>
              </a:solidFill>
              <a:prstDash val="solid"/>
              <a:miter lim="800000"/>
              <a:headEnd type="none" w="sm" len="sm"/>
              <a:tailEnd type="triangle" w="med" len="med"/>
            </a:ln>
          </p:spPr>
        </p:cxnSp>
        <p:pic>
          <p:nvPicPr>
            <p:cNvPr id="204" name="Google Shape;204;p104"/>
            <p:cNvPicPr preferRelativeResize="0"/>
            <p:nvPr/>
          </p:nvPicPr>
          <p:blipFill rotWithShape="1">
            <a:blip r:embed="rId3">
              <a:alphaModFix/>
            </a:blip>
            <a:srcRect/>
            <a:stretch/>
          </p:blipFill>
          <p:spPr>
            <a:xfrm rot="-6536109" flipH="1">
              <a:off x="6071850" y="4654950"/>
              <a:ext cx="727189" cy="601269"/>
            </a:xfrm>
            <a:prstGeom prst="rect">
              <a:avLst/>
            </a:prstGeom>
            <a:noFill/>
            <a:ln>
              <a:noFill/>
            </a:ln>
          </p:spPr>
        </p:pic>
        <p:grpSp>
          <p:nvGrpSpPr>
            <p:cNvPr id="205" name="Google Shape;205;p104"/>
            <p:cNvGrpSpPr/>
            <p:nvPr/>
          </p:nvGrpSpPr>
          <p:grpSpPr>
            <a:xfrm>
              <a:off x="6564562" y="4985518"/>
              <a:ext cx="433447" cy="445488"/>
              <a:chOff x="4653357" y="5309987"/>
              <a:chExt cx="433447" cy="445488"/>
            </a:xfrm>
          </p:grpSpPr>
          <p:sp>
            <p:nvSpPr>
              <p:cNvPr id="206" name="Google Shape;206;p104"/>
              <p:cNvSpPr/>
              <p:nvPr/>
            </p:nvSpPr>
            <p:spPr>
              <a:xfrm>
                <a:off x="4653357" y="5401296"/>
                <a:ext cx="286128" cy="286128"/>
              </a:xfrm>
              <a:prstGeom prst="ellipse">
                <a:avLst/>
              </a:prstGeom>
              <a:solidFill>
                <a:srgbClr val="E5C36D"/>
              </a:solidFill>
              <a:ln w="12700" cap="flat" cmpd="sng">
                <a:solidFill>
                  <a:srgbClr val="D9A62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 name="Google Shape;207;p104"/>
              <p:cNvSpPr/>
              <p:nvPr/>
            </p:nvSpPr>
            <p:spPr>
              <a:xfrm>
                <a:off x="4658549" y="5309987"/>
                <a:ext cx="428255" cy="445488"/>
              </a:xfrm>
              <a:prstGeom prst="rect">
                <a:avLst/>
              </a:prstGeom>
              <a:noFill/>
              <a:ln>
                <a:noFill/>
              </a:ln>
            </p:spPr>
            <p:txBody>
              <a:bodyPr spcFirstLastPara="1" wrap="square" lIns="0" tIns="72000" rIns="144000" bIns="72000" anchor="t" anchorCtr="0">
                <a:spAutoFit/>
              </a:bodyPr>
              <a:lstStyle/>
              <a:p>
                <a:pPr marL="0" marR="0" lvl="0" indent="0" algn="ctr" rtl="0">
                  <a:lnSpc>
                    <a:spcPct val="150000"/>
                  </a:lnSpc>
                  <a:spcBef>
                    <a:spcPts val="0"/>
                  </a:spcBef>
                  <a:spcAft>
                    <a:spcPts val="0"/>
                  </a:spcAft>
                  <a:buNone/>
                </a:pPr>
                <a:r>
                  <a:rPr lang="en-US" sz="1300" b="0" i="0" u="none" strike="noStrike" cap="none">
                    <a:solidFill>
                      <a:schemeClr val="lt1"/>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grpSp>
        <p:cxnSp>
          <p:nvCxnSpPr>
            <p:cNvPr id="208" name="Google Shape;208;p104"/>
            <p:cNvCxnSpPr/>
            <p:nvPr/>
          </p:nvCxnSpPr>
          <p:spPr>
            <a:xfrm flipH="1">
              <a:off x="5334038" y="4285430"/>
              <a:ext cx="197284" cy="296880"/>
            </a:xfrm>
            <a:prstGeom prst="straightConnector1">
              <a:avLst/>
            </a:prstGeom>
            <a:noFill/>
            <a:ln w="19050" cap="flat" cmpd="sng">
              <a:solidFill>
                <a:srgbClr val="7F6000"/>
              </a:solidFill>
              <a:prstDash val="solid"/>
              <a:miter lim="800000"/>
              <a:headEnd type="none" w="sm" len="sm"/>
              <a:tailEnd type="triangle" w="med" len="med"/>
            </a:ln>
          </p:spPr>
        </p:cxnSp>
        <p:cxnSp>
          <p:nvCxnSpPr>
            <p:cNvPr id="209" name="Google Shape;209;p104"/>
            <p:cNvCxnSpPr/>
            <p:nvPr/>
          </p:nvCxnSpPr>
          <p:spPr>
            <a:xfrm flipH="1">
              <a:off x="4777931" y="3494153"/>
              <a:ext cx="197284" cy="296880"/>
            </a:xfrm>
            <a:prstGeom prst="straightConnector1">
              <a:avLst/>
            </a:prstGeom>
            <a:noFill/>
            <a:ln w="19050" cap="flat" cmpd="sng">
              <a:solidFill>
                <a:srgbClr val="7F6000"/>
              </a:solidFill>
              <a:prstDash val="solid"/>
              <a:miter lim="800000"/>
              <a:headEnd type="none" w="sm" len="sm"/>
              <a:tailEnd type="triangle" w="med" len="med"/>
            </a:ln>
          </p:spPr>
        </p:cxnSp>
        <p:cxnSp>
          <p:nvCxnSpPr>
            <p:cNvPr id="210" name="Google Shape;210;p104"/>
            <p:cNvCxnSpPr/>
            <p:nvPr/>
          </p:nvCxnSpPr>
          <p:spPr>
            <a:xfrm flipH="1">
              <a:off x="4304126" y="2739140"/>
              <a:ext cx="197284" cy="296880"/>
            </a:xfrm>
            <a:prstGeom prst="straightConnector1">
              <a:avLst/>
            </a:prstGeom>
            <a:noFill/>
            <a:ln w="19050" cap="flat" cmpd="sng">
              <a:solidFill>
                <a:srgbClr val="7F6000"/>
              </a:solidFill>
              <a:prstDash val="solid"/>
              <a:miter lim="800000"/>
              <a:headEnd type="none" w="sm" len="sm"/>
              <a:tailEnd type="triangle" w="med" len="med"/>
            </a:ln>
          </p:spPr>
        </p:cxnSp>
        <p:sp>
          <p:nvSpPr>
            <p:cNvPr id="211" name="Google Shape;211;p104"/>
            <p:cNvSpPr/>
            <p:nvPr/>
          </p:nvSpPr>
          <p:spPr>
            <a:xfrm>
              <a:off x="5159968" y="4055329"/>
              <a:ext cx="428255" cy="445488"/>
            </a:xfrm>
            <a:prstGeom prst="rect">
              <a:avLst/>
            </a:prstGeom>
            <a:noFill/>
            <a:ln>
              <a:noFill/>
            </a:ln>
          </p:spPr>
          <p:txBody>
            <a:bodyPr spcFirstLastPara="1" wrap="square" lIns="0" tIns="72000" rIns="144000" bIns="72000" anchor="t" anchorCtr="0">
              <a:spAutoFit/>
            </a:bodyPr>
            <a:lstStyle/>
            <a:p>
              <a:pPr marL="0" marR="0" lvl="0" indent="0" algn="l" rtl="0">
                <a:lnSpc>
                  <a:spcPct val="150000"/>
                </a:lnSpc>
                <a:spcBef>
                  <a:spcPts val="0"/>
                </a:spcBef>
                <a:spcAft>
                  <a:spcPts val="0"/>
                </a:spcAft>
                <a:buNone/>
              </a:pPr>
              <a:r>
                <a:rPr lang="en-US" sz="1300" b="0" i="0" u="none" strike="noStrike" cap="none">
                  <a:solidFill>
                    <a:srgbClr val="FF0000"/>
                  </a:solidFill>
                  <a:latin typeface="Arial"/>
                  <a:ea typeface="Arial"/>
                  <a:cs typeface="Arial"/>
                  <a:sym typeface="Arial"/>
                </a:rPr>
                <a:t>sí</a:t>
              </a:r>
              <a:endParaRPr sz="1400" b="0" i="0" u="none" strike="noStrike" cap="none">
                <a:solidFill>
                  <a:srgbClr val="000000"/>
                </a:solidFill>
                <a:latin typeface="Arial"/>
                <a:ea typeface="Arial"/>
                <a:cs typeface="Arial"/>
                <a:sym typeface="Arial"/>
              </a:endParaRPr>
            </a:p>
          </p:txBody>
        </p:sp>
        <p:pic>
          <p:nvPicPr>
            <p:cNvPr id="212" name="Google Shape;212;p104"/>
            <p:cNvPicPr preferRelativeResize="0"/>
            <p:nvPr/>
          </p:nvPicPr>
          <p:blipFill rotWithShape="1">
            <a:blip r:embed="rId3">
              <a:alphaModFix/>
            </a:blip>
            <a:srcRect/>
            <a:stretch/>
          </p:blipFill>
          <p:spPr>
            <a:xfrm rot="6536109">
              <a:off x="4226080" y="3840202"/>
              <a:ext cx="727189" cy="601269"/>
            </a:xfrm>
            <a:prstGeom prst="rect">
              <a:avLst/>
            </a:prstGeom>
            <a:noFill/>
            <a:ln>
              <a:noFill/>
            </a:ln>
          </p:spPr>
        </p:pic>
        <p:grpSp>
          <p:nvGrpSpPr>
            <p:cNvPr id="213" name="Google Shape;213;p104"/>
            <p:cNvGrpSpPr/>
            <p:nvPr/>
          </p:nvGrpSpPr>
          <p:grpSpPr>
            <a:xfrm>
              <a:off x="4649575" y="4147500"/>
              <a:ext cx="429422" cy="445488"/>
              <a:chOff x="4657382" y="5309987"/>
              <a:chExt cx="429422" cy="445488"/>
            </a:xfrm>
          </p:grpSpPr>
          <p:sp>
            <p:nvSpPr>
              <p:cNvPr id="214" name="Google Shape;214;p104"/>
              <p:cNvSpPr/>
              <p:nvPr/>
            </p:nvSpPr>
            <p:spPr>
              <a:xfrm>
                <a:off x="4657382" y="5401296"/>
                <a:ext cx="286128" cy="286128"/>
              </a:xfrm>
              <a:prstGeom prst="ellipse">
                <a:avLst/>
              </a:prstGeom>
              <a:solidFill>
                <a:srgbClr val="E5C36D"/>
              </a:solid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 name="Google Shape;215;p104"/>
              <p:cNvSpPr/>
              <p:nvPr/>
            </p:nvSpPr>
            <p:spPr>
              <a:xfrm>
                <a:off x="4658549" y="5309987"/>
                <a:ext cx="428255" cy="445488"/>
              </a:xfrm>
              <a:prstGeom prst="rect">
                <a:avLst/>
              </a:prstGeom>
              <a:noFill/>
              <a:ln>
                <a:noFill/>
              </a:ln>
            </p:spPr>
            <p:txBody>
              <a:bodyPr spcFirstLastPara="1" wrap="square" lIns="0" tIns="72000" rIns="144000" bIns="72000" anchor="t" anchorCtr="0">
                <a:spAutoFit/>
              </a:bodyPr>
              <a:lstStyle/>
              <a:p>
                <a:pPr marL="0" marR="0" lvl="0" indent="0" algn="ctr" rtl="0">
                  <a:lnSpc>
                    <a:spcPct val="150000"/>
                  </a:lnSpc>
                  <a:spcBef>
                    <a:spcPts val="0"/>
                  </a:spcBef>
                  <a:spcAft>
                    <a:spcPts val="0"/>
                  </a:spcAft>
                  <a:buNone/>
                </a:pPr>
                <a:r>
                  <a:rPr lang="en-US" sz="1300" b="0" i="0" u="none" strike="noStrike" cap="none">
                    <a:solidFill>
                      <a:schemeClr val="lt1"/>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grpSp>
        <p:pic>
          <p:nvPicPr>
            <p:cNvPr id="216" name="Google Shape;216;p104"/>
            <p:cNvPicPr preferRelativeResize="0"/>
            <p:nvPr/>
          </p:nvPicPr>
          <p:blipFill rotWithShape="1">
            <a:blip r:embed="rId3">
              <a:alphaModFix/>
            </a:blip>
            <a:srcRect/>
            <a:stretch/>
          </p:blipFill>
          <p:spPr>
            <a:xfrm rot="6536109">
              <a:off x="3751975" y="3106597"/>
              <a:ext cx="727189" cy="601269"/>
            </a:xfrm>
            <a:prstGeom prst="rect">
              <a:avLst/>
            </a:prstGeom>
            <a:noFill/>
            <a:ln>
              <a:noFill/>
            </a:ln>
          </p:spPr>
        </p:pic>
        <p:grpSp>
          <p:nvGrpSpPr>
            <p:cNvPr id="217" name="Google Shape;217;p104"/>
            <p:cNvGrpSpPr/>
            <p:nvPr/>
          </p:nvGrpSpPr>
          <p:grpSpPr>
            <a:xfrm>
              <a:off x="4175470" y="3413895"/>
              <a:ext cx="429422" cy="445488"/>
              <a:chOff x="4657382" y="5309987"/>
              <a:chExt cx="429422" cy="445488"/>
            </a:xfrm>
          </p:grpSpPr>
          <p:sp>
            <p:nvSpPr>
              <p:cNvPr id="218" name="Google Shape;218;p104"/>
              <p:cNvSpPr/>
              <p:nvPr/>
            </p:nvSpPr>
            <p:spPr>
              <a:xfrm>
                <a:off x="4657382" y="5401296"/>
                <a:ext cx="286128" cy="286128"/>
              </a:xfrm>
              <a:prstGeom prst="ellipse">
                <a:avLst/>
              </a:prstGeom>
              <a:solidFill>
                <a:srgbClr val="E5C36D"/>
              </a:solid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Google Shape;219;p104"/>
              <p:cNvSpPr/>
              <p:nvPr/>
            </p:nvSpPr>
            <p:spPr>
              <a:xfrm>
                <a:off x="4658549" y="5309987"/>
                <a:ext cx="428255" cy="445488"/>
              </a:xfrm>
              <a:prstGeom prst="rect">
                <a:avLst/>
              </a:prstGeom>
              <a:noFill/>
              <a:ln>
                <a:noFill/>
              </a:ln>
            </p:spPr>
            <p:txBody>
              <a:bodyPr spcFirstLastPara="1" wrap="square" lIns="0" tIns="72000" rIns="144000" bIns="72000" anchor="t" anchorCtr="0">
                <a:spAutoFit/>
              </a:bodyPr>
              <a:lstStyle/>
              <a:p>
                <a:pPr marL="0" marR="0" lvl="0" indent="0" algn="ctr" rtl="0">
                  <a:lnSpc>
                    <a:spcPct val="150000"/>
                  </a:lnSpc>
                  <a:spcBef>
                    <a:spcPts val="0"/>
                  </a:spcBef>
                  <a:spcAft>
                    <a:spcPts val="0"/>
                  </a:spcAft>
                  <a:buNone/>
                </a:pPr>
                <a:r>
                  <a:rPr lang="en-US" sz="1300" b="0" i="0" u="none" strike="noStrike" cap="none">
                    <a:solidFill>
                      <a:schemeClr val="lt1"/>
                    </a:solidFill>
                    <a:latin typeface="Arial"/>
                    <a:ea typeface="Arial"/>
                    <a:cs typeface="Arial"/>
                    <a:sym typeface="Arial"/>
                  </a:rPr>
                  <a:t>0</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theme/theme1.xml><?xml version="1.0" encoding="utf-8"?>
<a:theme xmlns:a="http://schemas.openxmlformats.org/drawingml/2006/main" name="SIC 2024 - Plantill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1388</TotalTime>
  <Words>3577</Words>
  <Application>Microsoft Office PowerPoint</Application>
  <PresentationFormat>Widescreen</PresentationFormat>
  <Paragraphs>425</Paragraphs>
  <Slides>26</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 Unicode MS</vt:lpstr>
      <vt:lpstr>Noto Sans</vt:lpstr>
      <vt:lpstr>Cambria Math</vt:lpstr>
      <vt:lpstr>Times New Roman</vt:lpstr>
      <vt:lpstr>Courier New</vt:lpstr>
      <vt:lpstr>Arial</vt:lpstr>
      <vt:lpstr>Malgun Gothic</vt:lpstr>
      <vt:lpstr>Calibri</vt:lpstr>
      <vt:lpstr>SIC 2024 - Plantilla</vt:lpstr>
      <vt:lpstr>PowerPoint Presentation</vt:lpstr>
      <vt:lpstr>PowerPoint Presentation</vt:lpstr>
      <vt:lpstr>PowerPoint Presentation</vt:lpstr>
      <vt:lpstr>EJERCICIO EN CLASE</vt:lpstr>
      <vt:lpstr>PowerPoint Presentation</vt:lpstr>
      <vt:lpstr>PowerPoint Presentation</vt:lpstr>
      <vt:lpstr>PowerPoint Presentation</vt:lpstr>
      <vt:lpstr>Unidad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sena.kim</dc:creator>
  <cp:lastModifiedBy>Edison Luis Sánchez Maldonado</cp:lastModifiedBy>
  <cp:revision>2</cp:revision>
  <dcterms:created xsi:type="dcterms:W3CDTF">2019-08-14T11:07:19Z</dcterms:created>
  <dcterms:modified xsi:type="dcterms:W3CDTF">2025-01-14T02:32:55Z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C:\Users\maria.he\AppData\Local\Temp\_AZTMP5_\SIC_AI_Chapter 5. Machine Learning 1_v1.0.pptx</vt:lpwstr>
  </property>
</Properties>
</file>